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modernComment_111_0.xml" ContentType="application/vnd.ms-powerpoint.comments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257" r:id="rId5"/>
    <p:sldId id="258" r:id="rId6"/>
    <p:sldId id="283" r:id="rId7"/>
    <p:sldId id="259" r:id="rId8"/>
    <p:sldId id="260" r:id="rId9"/>
    <p:sldId id="285" r:id="rId10"/>
    <p:sldId id="261" r:id="rId11"/>
    <p:sldId id="262" r:id="rId12"/>
    <p:sldId id="263" r:id="rId13"/>
    <p:sldId id="264" r:id="rId14"/>
    <p:sldId id="265" r:id="rId15"/>
    <p:sldId id="266" r:id="rId16"/>
    <p:sldId id="286" r:id="rId17"/>
    <p:sldId id="287" r:id="rId18"/>
    <p:sldId id="288" r:id="rId19"/>
    <p:sldId id="289" r:id="rId20"/>
    <p:sldId id="290" r:id="rId21"/>
    <p:sldId id="268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270" r:id="rId34"/>
    <p:sldId id="302" r:id="rId35"/>
    <p:sldId id="303" r:id="rId36"/>
    <p:sldId id="305" r:id="rId37"/>
    <p:sldId id="307" r:id="rId38"/>
    <p:sldId id="304" r:id="rId39"/>
    <p:sldId id="306" r:id="rId40"/>
    <p:sldId id="308" r:id="rId41"/>
    <p:sldId id="276" r:id="rId42"/>
    <p:sldId id="273" r:id="rId43"/>
    <p:sldId id="277" r:id="rId44"/>
    <p:sldId id="278" r:id="rId45"/>
    <p:sldId id="279" r:id="rId46"/>
    <p:sldId id="280" r:id="rId47"/>
    <p:sldId id="281" r:id="rId48"/>
    <p:sldId id="282" r:id="rId49"/>
  </p:sldIdLst>
  <p:sldSz cx="18288000" cy="10287000"/>
  <p:notesSz cx="6858000" cy="9144000"/>
  <p:embeddedFontLst>
    <p:embeddedFont>
      <p:font typeface="Arial Narrow" panose="020B0606020202030204" pitchFamily="34" charset="0"/>
      <p:regular r:id="rId52"/>
      <p:bold r:id="rId53"/>
      <p:italic r:id="rId54"/>
      <p:boldItalic r:id="rId55"/>
    </p:embeddedFont>
    <p:embeddedFont>
      <p:font typeface="Arimo" panose="020B0604020202020204" charset="0"/>
      <p:regular r:id="rId56"/>
    </p:embeddedFont>
    <p:embeddedFont>
      <p:font typeface="League Spartan" panose="020B0604020202020204" charset="0"/>
      <p:regular r:id="rId57"/>
    </p:embeddedFont>
    <p:embeddedFont>
      <p:font typeface="Poppins" panose="00000500000000000000" pitchFamily="2" charset="0"/>
      <p:regular r:id="rId58"/>
      <p:bold r:id="rId59"/>
      <p:italic r:id="rId60"/>
      <p:boldItalic r:id="rId61"/>
    </p:embeddedFont>
    <p:embeddedFont>
      <p:font typeface="Poppins Bold" panose="00000800000000000000" charset="0"/>
      <p:regular r:id="rId62"/>
      <p:bold r:id="rId63"/>
    </p:embeddedFont>
    <p:embeddedFont>
      <p:font typeface="Poppins Bold Italics" panose="020B0604020202020204" charset="0"/>
      <p:regular r:id="rId64"/>
    </p:embeddedFont>
    <p:embeddedFont>
      <p:font typeface="Poppins Italics" panose="020B0604020202020204" charset="0"/>
      <p:regular r:id="rId65"/>
    </p:embeddedFont>
    <p:embeddedFont>
      <p:font typeface="Sanchez" panose="020B0604020202020204" charset="0"/>
      <p:regular r:id="rId66"/>
    </p:embeddedFont>
    <p:embeddedFont>
      <p:font typeface="Tahoma" panose="020B0604030504040204" pitchFamily="34" charset="0"/>
      <p:regular r:id="rId67"/>
      <p:bold r:id="rId68"/>
    </p:embeddedFont>
    <p:embeddedFont>
      <p:font typeface="Times" panose="02020603050405020304" pitchFamily="18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6FC6EE-6F16-B119-4B55-F88F955DBACC}" name="Lucile GOGET" initials="LG" userId="S::lucile.goget@apelnationale.fr::3993910c-3bd7-459a-925c-59feef65dd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007F"/>
    <a:srgbClr val="FFFFFF"/>
    <a:srgbClr val="1DB3AE"/>
    <a:srgbClr val="173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915" autoAdjust="0"/>
  </p:normalViewPr>
  <p:slideViewPr>
    <p:cSldViewPr>
      <p:cViewPr varScale="1">
        <p:scale>
          <a:sx n="48" d="100"/>
          <a:sy n="48" d="100"/>
        </p:scale>
        <p:origin x="109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font" Target="fonts/font17.fntdata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font" Target="fonts/font20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73" Type="http://schemas.openxmlformats.org/officeDocument/2006/relationships/presProps" Target="presProp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font" Target="fonts/font18.fntdata"/><Relationship Id="rId77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72" Type="http://schemas.openxmlformats.org/officeDocument/2006/relationships/font" Target="fonts/font2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font" Target="fonts/font19.fntdata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e Gaspard" userId="a60296bd-6fbb-44d5-ae4d-019ec6e625f2" providerId="ADAL" clId="{8FD010CE-227F-488C-B877-0DB5AE1E3275}"/>
    <pc:docChg chg="undo custSel delSld modSld">
      <pc:chgData name="Valerie Gaspard" userId="a60296bd-6fbb-44d5-ae4d-019ec6e625f2" providerId="ADAL" clId="{8FD010CE-227F-488C-B877-0DB5AE1E3275}" dt="2025-04-07T13:37:50.650" v="71" actId="21"/>
      <pc:docMkLst>
        <pc:docMk/>
      </pc:docMkLst>
      <pc:sldChg chg="delSp modSp del mod">
        <pc:chgData name="Valerie Gaspard" userId="a60296bd-6fbb-44d5-ae4d-019ec6e625f2" providerId="ADAL" clId="{8FD010CE-227F-488C-B877-0DB5AE1E3275}" dt="2025-04-07T12:53:54.687" v="5" actId="47"/>
        <pc:sldMkLst>
          <pc:docMk/>
          <pc:sldMk cId="0" sldId="256"/>
        </pc:sldMkLst>
        <pc:spChg chg="mod">
          <ac:chgData name="Valerie Gaspard" userId="a60296bd-6fbb-44d5-ae4d-019ec6e625f2" providerId="ADAL" clId="{8FD010CE-227F-488C-B877-0DB5AE1E3275}" dt="2025-04-07T12:45:02.012" v="1" actId="13926"/>
          <ac:spMkLst>
            <pc:docMk/>
            <pc:sldMk cId="0" sldId="256"/>
            <ac:spMk id="6" creationId="{00000000-0000-0000-0000-000000000000}"/>
          </ac:spMkLst>
        </pc:spChg>
        <pc:spChg chg="del mod">
          <ac:chgData name="Valerie Gaspard" userId="a60296bd-6fbb-44d5-ae4d-019ec6e625f2" providerId="ADAL" clId="{8FD010CE-227F-488C-B877-0DB5AE1E3275}" dt="2025-04-07T12:53:53.573" v="4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08:53.373" v="26" actId="20577"/>
        <pc:sldMkLst>
          <pc:docMk/>
          <pc:sldMk cId="0" sldId="257"/>
        </pc:sldMkLst>
        <pc:spChg chg="mod">
          <ac:chgData name="Valerie Gaspard" userId="a60296bd-6fbb-44d5-ae4d-019ec6e625f2" providerId="ADAL" clId="{8FD010CE-227F-488C-B877-0DB5AE1E3275}" dt="2025-04-07T13:08:47.186" v="24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08:53.373" v="26" actId="20577"/>
          <ac:spMkLst>
            <pc:docMk/>
            <pc:sldMk cId="0" sldId="257"/>
            <ac:spMk id="11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2:59:13.826" v="20" actId="1076"/>
        <pc:sldMkLst>
          <pc:docMk/>
          <pc:sldMk cId="0" sldId="259"/>
        </pc:sldMkLst>
        <pc:spChg chg="mod">
          <ac:chgData name="Valerie Gaspard" userId="a60296bd-6fbb-44d5-ae4d-019ec6e625f2" providerId="ADAL" clId="{8FD010CE-227F-488C-B877-0DB5AE1E3275}" dt="2025-04-07T12:59:06.477" v="19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2:59:06.477" v="19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2:59:13.826" v="20" actId="107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2:59:06.477" v="19" actId="1076"/>
          <ac:spMkLst>
            <pc:docMk/>
            <pc:sldMk cId="0" sldId="259"/>
            <ac:spMk id="13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20:51.849" v="55" actId="207"/>
        <pc:sldMkLst>
          <pc:docMk/>
          <pc:sldMk cId="0" sldId="261"/>
        </pc:sldMkLst>
        <pc:spChg chg="mod">
          <ac:chgData name="Valerie Gaspard" userId="a60296bd-6fbb-44d5-ae4d-019ec6e625f2" providerId="ADAL" clId="{8FD010CE-227F-488C-B877-0DB5AE1E3275}" dt="2025-04-07T13:20:51.849" v="55" actId="207"/>
          <ac:spMkLst>
            <pc:docMk/>
            <pc:sldMk cId="0" sldId="261"/>
            <ac:spMk id="6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09:37.649" v="35" actId="1037"/>
          <ac:spMkLst>
            <pc:docMk/>
            <pc:sldMk cId="0" sldId="261"/>
            <ac:spMk id="7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09:25.382" v="29" actId="14100"/>
          <ac:spMkLst>
            <pc:docMk/>
            <pc:sldMk cId="0" sldId="261"/>
            <ac:spMk id="8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18:49.010" v="36" actId="1076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20:29.286" v="53" actId="1076"/>
        <pc:sldMkLst>
          <pc:docMk/>
          <pc:sldMk cId="0" sldId="262"/>
        </pc:sldMkLst>
        <pc:spChg chg="mod">
          <ac:chgData name="Valerie Gaspard" userId="a60296bd-6fbb-44d5-ae4d-019ec6e625f2" providerId="ADAL" clId="{8FD010CE-227F-488C-B877-0DB5AE1E3275}" dt="2025-04-07T13:20:29.286" v="53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20:29.286" v="53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20:29.286" v="53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20:29.286" v="53" actId="1076"/>
          <ac:spMkLst>
            <pc:docMk/>
            <pc:sldMk cId="0" sldId="262"/>
            <ac:spMk id="11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14.292" v="60" actId="14100"/>
        <pc:sldMkLst>
          <pc:docMk/>
          <pc:sldMk cId="0" sldId="266"/>
        </pc:sldMkLst>
        <pc:spChg chg="mod">
          <ac:chgData name="Valerie Gaspard" userId="a60296bd-6fbb-44d5-ae4d-019ec6e625f2" providerId="ADAL" clId="{8FD010CE-227F-488C-B877-0DB5AE1E3275}" dt="2025-04-07T13:35:14.292" v="60" actId="14100"/>
          <ac:spMkLst>
            <pc:docMk/>
            <pc:sldMk cId="0" sldId="266"/>
            <ac:spMk id="9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21:58.435" v="58" actId="1036"/>
          <ac:spMkLst>
            <pc:docMk/>
            <pc:sldMk cId="0" sldId="266"/>
            <ac:spMk id="10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18.998" v="62" actId="14100"/>
        <pc:sldMkLst>
          <pc:docMk/>
          <pc:sldMk cId="0" sldId="267"/>
        </pc:sldMkLst>
        <pc:spChg chg="mod">
          <ac:chgData name="Valerie Gaspard" userId="a60296bd-6fbb-44d5-ae4d-019ec6e625f2" providerId="ADAL" clId="{8FD010CE-227F-488C-B877-0DB5AE1E3275}" dt="2025-04-07T13:35:16.233" v="61" actId="1076"/>
          <ac:spMkLst>
            <pc:docMk/>
            <pc:sldMk cId="0" sldId="267"/>
            <ac:spMk id="3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35:18.998" v="62" actId="14100"/>
          <ac:spMkLst>
            <pc:docMk/>
            <pc:sldMk cId="0" sldId="267"/>
            <ac:spMk id="16" creationId="{00000000-0000-0000-0000-000000000000}"/>
          </ac:spMkLst>
        </pc:spChg>
      </pc:sldChg>
      <pc:sldChg chg="delSp modSp mod">
        <pc:chgData name="Valerie Gaspard" userId="a60296bd-6fbb-44d5-ae4d-019ec6e625f2" providerId="ADAL" clId="{8FD010CE-227F-488C-B877-0DB5AE1E3275}" dt="2025-04-07T13:37:50.650" v="71" actId="21"/>
        <pc:sldMkLst>
          <pc:docMk/>
          <pc:sldMk cId="0" sldId="268"/>
        </pc:sldMkLst>
        <pc:spChg chg="del">
          <ac:chgData name="Valerie Gaspard" userId="a60296bd-6fbb-44d5-ae4d-019ec6e625f2" providerId="ADAL" clId="{8FD010CE-227F-488C-B877-0DB5AE1E3275}" dt="2025-04-07T13:37:50.650" v="71" actId="21"/>
          <ac:spMkLst>
            <pc:docMk/>
            <pc:sldMk cId="0" sldId="268"/>
            <ac:spMk id="9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35:07.198" v="59" actId="14100"/>
          <ac:spMkLst>
            <pc:docMk/>
            <pc:sldMk cId="0" sldId="268"/>
            <ac:spMk id="10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25.925" v="63" actId="14100"/>
        <pc:sldMkLst>
          <pc:docMk/>
          <pc:sldMk cId="0" sldId="269"/>
        </pc:sldMkLst>
        <pc:spChg chg="mod">
          <ac:chgData name="Valerie Gaspard" userId="a60296bd-6fbb-44d5-ae4d-019ec6e625f2" providerId="ADAL" clId="{8FD010CE-227F-488C-B877-0DB5AE1E3275}" dt="2025-04-07T13:35:25.925" v="63" actId="14100"/>
          <ac:spMkLst>
            <pc:docMk/>
            <pc:sldMk cId="0" sldId="269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33.020" v="64" actId="14100"/>
        <pc:sldMkLst>
          <pc:docMk/>
          <pc:sldMk cId="0" sldId="270"/>
        </pc:sldMkLst>
        <pc:spChg chg="mod">
          <ac:chgData name="Valerie Gaspard" userId="a60296bd-6fbb-44d5-ae4d-019ec6e625f2" providerId="ADAL" clId="{8FD010CE-227F-488C-B877-0DB5AE1E3275}" dt="2025-04-07T13:35:33.020" v="64" actId="14100"/>
          <ac:spMkLst>
            <pc:docMk/>
            <pc:sldMk cId="0" sldId="270"/>
            <ac:spMk id="16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36.941" v="65" actId="14100"/>
        <pc:sldMkLst>
          <pc:docMk/>
          <pc:sldMk cId="0" sldId="271"/>
        </pc:sldMkLst>
        <pc:spChg chg="mod">
          <ac:chgData name="Valerie Gaspard" userId="a60296bd-6fbb-44d5-ae4d-019ec6e625f2" providerId="ADAL" clId="{8FD010CE-227F-488C-B877-0DB5AE1E3275}" dt="2025-04-07T13:35:36.941" v="65" actId="14100"/>
          <ac:spMkLst>
            <pc:docMk/>
            <pc:sldMk cId="0" sldId="271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41.613" v="66" actId="14100"/>
        <pc:sldMkLst>
          <pc:docMk/>
          <pc:sldMk cId="0" sldId="272"/>
        </pc:sldMkLst>
        <pc:spChg chg="mod">
          <ac:chgData name="Valerie Gaspard" userId="a60296bd-6fbb-44d5-ae4d-019ec6e625f2" providerId="ADAL" clId="{8FD010CE-227F-488C-B877-0DB5AE1E3275}" dt="2025-04-07T13:35:41.613" v="66" actId="14100"/>
          <ac:spMkLst>
            <pc:docMk/>
            <pc:sldMk cId="0" sldId="272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45.165" v="67" actId="14100"/>
        <pc:sldMkLst>
          <pc:docMk/>
          <pc:sldMk cId="0" sldId="273"/>
        </pc:sldMkLst>
        <pc:spChg chg="mod">
          <ac:chgData name="Valerie Gaspard" userId="a60296bd-6fbb-44d5-ae4d-019ec6e625f2" providerId="ADAL" clId="{8FD010CE-227F-488C-B877-0DB5AE1E3275}" dt="2025-04-07T13:35:45.165" v="67" actId="14100"/>
          <ac:spMkLst>
            <pc:docMk/>
            <pc:sldMk cId="0" sldId="273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49.804" v="68" actId="14100"/>
        <pc:sldMkLst>
          <pc:docMk/>
          <pc:sldMk cId="0" sldId="274"/>
        </pc:sldMkLst>
        <pc:spChg chg="mod">
          <ac:chgData name="Valerie Gaspard" userId="a60296bd-6fbb-44d5-ae4d-019ec6e625f2" providerId="ADAL" clId="{8FD010CE-227F-488C-B877-0DB5AE1E3275}" dt="2025-04-07T13:35:49.804" v="68" actId="14100"/>
          <ac:spMkLst>
            <pc:docMk/>
            <pc:sldMk cId="0" sldId="274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52.867" v="69" actId="14100"/>
        <pc:sldMkLst>
          <pc:docMk/>
          <pc:sldMk cId="0" sldId="275"/>
        </pc:sldMkLst>
        <pc:spChg chg="mod">
          <ac:chgData name="Valerie Gaspard" userId="a60296bd-6fbb-44d5-ae4d-019ec6e625f2" providerId="ADAL" clId="{8FD010CE-227F-488C-B877-0DB5AE1E3275}" dt="2025-04-07T13:35:52.867" v="69" actId="14100"/>
          <ac:spMkLst>
            <pc:docMk/>
            <pc:sldMk cId="0" sldId="275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56.328" v="70" actId="14100"/>
        <pc:sldMkLst>
          <pc:docMk/>
          <pc:sldMk cId="0" sldId="276"/>
        </pc:sldMkLst>
        <pc:spChg chg="mod">
          <ac:chgData name="Valerie Gaspard" userId="a60296bd-6fbb-44d5-ae4d-019ec6e625f2" providerId="ADAL" clId="{8FD010CE-227F-488C-B877-0DB5AE1E3275}" dt="2025-04-07T13:35:56.328" v="70" actId="14100"/>
          <ac:spMkLst>
            <pc:docMk/>
            <pc:sldMk cId="0" sldId="276"/>
            <ac:spMk id="6" creationId="{00000000-0000-0000-0000-000000000000}"/>
          </ac:spMkLst>
        </pc:spChg>
      </pc:sldChg>
    </pc:docChg>
  </pc:docChgLst>
</pc:chgInfo>
</file>

<file path=ppt/comments/modernComment_111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05E8A62-7020-4A37-A498-2C100895FB21}" authorId="{F76FC6EE-6F16-B119-4B55-F88F955DBACC}" created="2024-09-05T08:21:43.640">
    <pc:sldMkLst xmlns:pc="http://schemas.microsoft.com/office/powerpoint/2013/main/command">
      <pc:docMk/>
      <pc:sldMk cId="0" sldId="273"/>
    </pc:sldMkLst>
    <p188:txBody>
      <a:bodyPr/>
      <a:lstStyle/>
      <a:p>
        <a:r>
          <a:rPr lang="fr-FR"/>
          <a:t>Le quitus est un vote de confiance de l’assemblée générale qui vise à valider la gestion de l’association faite par le Conseil d'administration. Regardez les statuts de votre Apel, et n'oubliez pas cette délibération quand elle y est prévue.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D76391E-681F-12ED-83E4-214BDED0DC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A4F0FF-6072-D53C-5A7C-71C96CFBC4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E0148-1A4C-41C3-9AB0-ED933996A0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F36D49-6BAA-4F02-5D8A-4F6A93A0B0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6B2618-C591-F67F-9A83-BDC7C8F5D6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00ED4-0E95-42B9-ACA8-E593C1C1FE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20627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EF59E-5177-4B3C-AFB8-1B5FF8A1647D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19E4F-0C45-4408-A61C-5A3BA4B65F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2396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Remercier les personnes présentes : parents, les membres de l’ équipe enseignante, représentant de la municipalité, l’</a:t>
            </a:r>
            <a:r>
              <a:rPr lang="fr-FR" altLang="fr-FR" dirty="0" err="1">
                <a:latin typeface="Times" panose="02020603050405020304" pitchFamily="18" charset="0"/>
              </a:rPr>
              <a:t>Ogec</a:t>
            </a:r>
            <a:r>
              <a:rPr lang="fr-FR" altLang="fr-FR" dirty="0">
                <a:latin typeface="Times" panose="02020603050405020304" pitchFamily="18" charset="0"/>
              </a:rPr>
              <a:t>, le prêtre...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« Une assemblée générale est une obligation associative mais aussi un moment pour vous rendre compte de l’Apel.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Votre présence est précieuse ; elle exprime votre soutien à l’équipe de parents engagés.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1760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449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dirty="0"/>
              <a:t>Merci à chacun de se lever afin que les participants puissent identifier l’équipe Apel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423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L Apel, ce sont des équipes  de parents investis à différents niveaux autour d’un un projet clairement défini.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Il s’agit pour chaque parent engagé de se sentir impliquer dans un projet commun.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Voici un extrait de ce projet.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789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L’Apel de notre école n’agit pas seule.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/>
              <a:t>Elle fait partie intégrante d’un réseau.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803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b="1" dirty="0">
                <a:latin typeface="Times" panose="02020603050405020304" pitchFamily="18" charset="0"/>
              </a:rPr>
              <a:t>Bilan Moral </a:t>
            </a:r>
            <a:r>
              <a:rPr lang="fr-FR" altLang="fr-FR" dirty="0">
                <a:latin typeface="Times" panose="02020603050405020304" pitchFamily="18" charset="0"/>
              </a:rPr>
              <a:t>: explication du rôle, des missions de l’Apel et du mouvement en référence à l’objet associatif (article 4 des statuts).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>
              <a:latin typeface="Times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fr-FR" altLang="fr-FR" i="1" dirty="0">
                <a:latin typeface="Times" panose="02020603050405020304" pitchFamily="18" charset="0"/>
              </a:rPr>
              <a:t>Facultatif </a:t>
            </a:r>
            <a:r>
              <a:rPr lang="fr-FR" altLang="fr-FR" dirty="0">
                <a:latin typeface="Times" panose="02020603050405020304" pitchFamily="18" charset="0"/>
              </a:rPr>
              <a:t>: interventions des autres membres de la communauté éducative : Chef d’établissement/ </a:t>
            </a:r>
            <a:r>
              <a:rPr lang="fr-FR" altLang="fr-FR" dirty="0" err="1">
                <a:latin typeface="Times" panose="02020603050405020304" pitchFamily="18" charset="0"/>
              </a:rPr>
              <a:t>Ogec</a:t>
            </a:r>
            <a:r>
              <a:rPr lang="fr-FR" altLang="fr-FR" dirty="0">
                <a:latin typeface="Times" panose="02020603050405020304" pitchFamily="18" charset="0"/>
              </a:rPr>
              <a:t> – rétrospectives photos.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L’idée est de trouver une façon de rendre votre AG conviviale.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Utiliser également les vidéos proposées par l’Apel nationale (voir lien dans les autres vignettes du power point)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512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dirty="0"/>
              <a:t>Le cœur de nos actions avec ce bilan articulé autour de 4 thématiques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31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474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dirty="0"/>
              <a:t>Présentation et lecture par le trésorier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272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Mettez en évidence des chiffres clés de votre bilan financier et dire à quoi ils correspondent.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Exemples :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* Xx . Il s’agit du nombre d’adhérents à l’Apel (Apel </a:t>
            </a:r>
            <a:r>
              <a:rPr lang="fr-FR" altLang="fr-FR" dirty="0" err="1">
                <a:solidFill>
                  <a:srgbClr val="91C031"/>
                </a:solidFill>
              </a:rPr>
              <a:t>établissement+Apel</a:t>
            </a:r>
            <a:r>
              <a:rPr lang="fr-FR" altLang="fr-FR" dirty="0">
                <a:solidFill>
                  <a:srgbClr val="91C031"/>
                </a:solidFill>
              </a:rPr>
              <a:t> départementale +Apel </a:t>
            </a:r>
            <a:r>
              <a:rPr lang="fr-FR" altLang="fr-FR" dirty="0" err="1">
                <a:solidFill>
                  <a:srgbClr val="91C031"/>
                </a:solidFill>
              </a:rPr>
              <a:t>académique+Apel</a:t>
            </a:r>
            <a:r>
              <a:rPr lang="fr-FR" altLang="fr-FR" dirty="0">
                <a:solidFill>
                  <a:srgbClr val="91C031"/>
                </a:solidFill>
              </a:rPr>
              <a:t> nationale)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* xx. Il s’agit du montant de l’aide réinvestie dans l’école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* xx. C’est le résultat de notre année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559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Ce compte de résultat est un exemple. Extrait du tableur </a:t>
            </a:r>
            <a:r>
              <a:rPr lang="fr-FR" altLang="fr-FR" dirty="0" err="1">
                <a:solidFill>
                  <a:srgbClr val="91C031"/>
                </a:solidFill>
              </a:rPr>
              <a:t>excel</a:t>
            </a:r>
            <a:r>
              <a:rPr lang="fr-FR" altLang="fr-FR" dirty="0">
                <a:solidFill>
                  <a:srgbClr val="91C031"/>
                </a:solidFill>
              </a:rPr>
              <a:t> de gestion des comptes fourni par l’Apel nationale.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Un tableur qui comprend les formules et vous permet d’éditer le bilan.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À retrouver sur l espace bénévoles du site www.apel.fr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349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Ce bilan est un exemple. Extrait du tableur </a:t>
            </a:r>
            <a:r>
              <a:rPr lang="fr-FR" altLang="fr-FR" dirty="0" err="1">
                <a:solidFill>
                  <a:srgbClr val="91C031"/>
                </a:solidFill>
              </a:rPr>
              <a:t>excel</a:t>
            </a:r>
            <a:r>
              <a:rPr lang="fr-FR" altLang="fr-FR" dirty="0">
                <a:solidFill>
                  <a:srgbClr val="91C031"/>
                </a:solidFill>
              </a:rPr>
              <a:t> de gestion des comptes fourni par l’Apel nationale.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Un tableur qui comprend les formules et vous permet d’éditer le bilan.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À retrouver sur l espace bénévoles du site www.apel.fr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>
              <a:solidFill>
                <a:srgbClr val="91C031"/>
              </a:solidFill>
            </a:endParaRP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solidFill>
                  <a:srgbClr val="91C031"/>
                </a:solidFill>
              </a:rPr>
              <a:t>Vos comptes épargne doivent figurer sur le bilan.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673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Des questions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est contre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s’abstient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vous remercie.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911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2DF2E-BBBF-9A15-82B9-C8A1B3178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6CAC539-D523-6963-286A-D0E26BDF1D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649194-65BB-1565-ED7B-6157AB4B5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D8D8D3-6CC4-D911-3A33-8753E2F2C3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298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Des questions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est contre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s’abstient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déclare le rapport d’orientation approuvé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vous remercie.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428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Des questions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est contre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s’abstient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déclare le budget prévisionnel approuvé.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vous remercie.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753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La cotisation : principale ressource du mouvement. Elle permet de pérenniser et développer les services rendus aux familles. L’adhésion Apel est indivisible. 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>
              <a:latin typeface="Times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L’adhésion Apel est indivisible.  Une famille qui soutient l’Apel règle sa cotisation une fois par an dans l’établissement de l’ainé ou celui où le parent est investi dans l’équipe Apel.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>
              <a:latin typeface="Times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Rappelons que sur le plan national  ???? familles sont adhérentes à l’Apel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987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Des questions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est contre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s’abstient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déclare le montant de la cotisation approuvé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vous remercie.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540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Chaque  ligne de candidats qui se présentent doit être renseigner sinon le </a:t>
            </a:r>
            <a:r>
              <a:rPr lang="fr-FR" dirty="0" err="1"/>
              <a:t>butain</a:t>
            </a:r>
            <a:r>
              <a:rPr lang="fr-FR" dirty="0"/>
              <a:t> est considéré comme nul.</a:t>
            </a:r>
          </a:p>
          <a:p>
            <a:r>
              <a:rPr lang="fr-FR" dirty="0"/>
              <a:t>Pour être élu le candidat doit obtenir plus de pour que de contre.</a:t>
            </a:r>
          </a:p>
          <a:p>
            <a:r>
              <a:rPr lang="fr-FR" dirty="0"/>
              <a:t>S’il y a  plusieurs candidats qui ont plus de contre que de pour, alors plusieurs sièges peuvent rester vacants.</a:t>
            </a:r>
          </a:p>
          <a:p>
            <a:r>
              <a:rPr lang="fr-FR" dirty="0"/>
              <a:t>En cas d’égalité le plus jeune est élu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95604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D96A-93AB-AB6D-1728-B20DE669B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928741-1DDB-85F1-E94D-0DA48657F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4FC3AF5-D692-CA08-FFE7-EE6A56752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fr-FR" dirty="0">
              <a:latin typeface="Times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fr-FR" altLang="fr-FR" b="1" dirty="0">
                <a:latin typeface="Times" panose="02020603050405020304" pitchFamily="18" charset="0"/>
              </a:rPr>
              <a:t>Membres sortants :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Fin de scolarité de l’enfant dans l’établissement, 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Démission du parent 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Fin de mandat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C’est l’occasion de remercier l’investissement de ces personnes.</a:t>
            </a:r>
          </a:p>
          <a:p>
            <a:pPr eaLnBrk="1" hangingPunct="1">
              <a:spcBef>
                <a:spcPct val="0"/>
              </a:spcBef>
            </a:pPr>
            <a:endParaRPr lang="fr-FR" altLang="fr-FR" b="1" dirty="0">
              <a:latin typeface="Times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fr-FR" altLang="fr-FR" b="1" dirty="0">
              <a:latin typeface="Times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fr-FR" altLang="fr-FR" b="1" dirty="0">
                <a:latin typeface="Times" panose="02020603050405020304" pitchFamily="18" charset="0"/>
              </a:rPr>
              <a:t>Membres entrants  </a:t>
            </a:r>
            <a:r>
              <a:rPr lang="fr-FR" altLang="fr-FR" dirty="0">
                <a:latin typeface="Times" panose="02020603050405020304" pitchFamily="18" charset="0"/>
              </a:rPr>
              <a:t>les candidatures exprimées au préalable 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+ les parents qui souhaitent rejoindre l’Apel. 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B4909A-2523-D7F1-4F6D-5E828D4D60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472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Vous avez des questions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est contre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Qui s’abstient 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déclare la nouvelle équipe élue.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dirty="0">
                <a:latin typeface="Times" panose="02020603050405020304" pitchFamily="18" charset="0"/>
              </a:rPr>
              <a:t>Je vous remercie.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483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fr-FR" altLang="fr-FR" dirty="0"/>
              <a:t>Place aux échanges autour du verre de l’amitié</a:t>
            </a:r>
          </a:p>
          <a:p>
            <a:pPr eaLnBrk="1" hangingPunct="1">
              <a:spcBef>
                <a:spcPct val="0"/>
              </a:spcBef>
            </a:pPr>
            <a:endParaRPr lang="fr-FR" altLang="fr-FR" dirty="0"/>
          </a:p>
          <a:p>
            <a:pPr eaLnBrk="1" hangingPunct="1">
              <a:spcBef>
                <a:spcPct val="0"/>
              </a:spcBef>
            </a:pPr>
            <a:r>
              <a:rPr lang="fr-FR" altLang="fr-FR"/>
              <a:t>Tenir à disposition des magazines famille éducation, flyers Apel…</a:t>
            </a:r>
            <a:endParaRPr lang="fr-FR" altLang="fr-FR" i="1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19E4F-0C45-4408-A61C-5A3BA4B65F34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274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6645-76ED-4989-954F-85D30C08AD30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4A051-B8D7-457F-8690-EC5189891D96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BC72-F611-4992-A780-76E882EF2478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C5741-8123-4A40-9AFE-93BF6DB77A89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33FF5-6EE6-4A9E-A077-2BB0798391FA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9236-5E30-4EC9-87E7-346E1EB17058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9348-547C-45BB-8869-CBFF9FE86A17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34B17-ADB5-4BF7-B859-A697A3E031FB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0ACC-64BA-4EB8-8A22-09E8AA842DF7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8F422-9D72-4808-9AE3-511481725C83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F1F8-A81D-48D3-A68C-257FF9F29D3D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D73E4-7E2A-4E9F-92F8-0E88B7944873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.sv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_9ekntyD4A?feature=oembed" TargetMode="External"/><Relationship Id="rId6" Type="http://schemas.openxmlformats.org/officeDocument/2006/relationships/image" Target="../media/image13.jpe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3.sv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sv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svg"/><Relationship Id="rId4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svg"/><Relationship Id="rId4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1.svg"/><Relationship Id="rId4" Type="http://schemas.openxmlformats.org/officeDocument/2006/relationships/image" Target="../media/image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svg"/><Relationship Id="rId4" Type="http://schemas.openxmlformats.org/officeDocument/2006/relationships/image" Target="../media/image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svg"/><Relationship Id="rId4" Type="http://schemas.openxmlformats.org/officeDocument/2006/relationships/image" Target="../media/image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3.sv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1.svg"/><Relationship Id="rId4" Type="http://schemas.openxmlformats.org/officeDocument/2006/relationships/image" Target="../media/image2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microsoft.com/office/2018/10/relationships/comments" Target="../comments/modernComment_111_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.svg"/><Relationship Id="rId4" Type="http://schemas.openxmlformats.org/officeDocument/2006/relationships/image" Target="../media/image1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svg"/><Relationship Id="rId7" Type="http://schemas.openxmlformats.org/officeDocument/2006/relationships/image" Target="../media/image20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.sv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7980121">
            <a:off x="13030567" y="-904226"/>
            <a:ext cx="15216941" cy="12712240"/>
            <a:chOff x="1769024" y="2074992"/>
            <a:chExt cx="20289254" cy="16949653"/>
          </a:xfrm>
        </p:grpSpPr>
        <p:sp>
          <p:nvSpPr>
            <p:cNvPr id="3" name="Freeform 3"/>
            <p:cNvSpPr/>
            <p:nvPr/>
          </p:nvSpPr>
          <p:spPr>
            <a:xfrm rot="8100000">
              <a:off x="8119071" y="2074992"/>
              <a:ext cx="13939207" cy="10162948"/>
            </a:xfrm>
            <a:custGeom>
              <a:avLst/>
              <a:gdLst/>
              <a:ahLst/>
              <a:cxnLst/>
              <a:rect l="l" t="t" r="r" b="b"/>
              <a:pathLst>
                <a:path w="13939206" h="10162948">
                  <a:moveTo>
                    <a:pt x="0" y="0"/>
                  </a:moveTo>
                  <a:lnTo>
                    <a:pt x="13939206" y="0"/>
                  </a:lnTo>
                  <a:lnTo>
                    <a:pt x="13939206" y="10162949"/>
                  </a:lnTo>
                  <a:lnTo>
                    <a:pt x="0" y="10162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 rot="-1526761">
              <a:off x="1769024" y="7081170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 rot="14608598">
            <a:off x="-6848824" y="398540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5"/>
                </a:lnTo>
                <a:lnTo>
                  <a:pt x="0" y="7193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6" name="Freeform 6"/>
          <p:cNvSpPr/>
          <p:nvPr/>
        </p:nvSpPr>
        <p:spPr>
          <a:xfrm rot="7148119">
            <a:off x="-5646076" y="-3100413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028700" y="1028700"/>
            <a:ext cx="2476389" cy="1982354"/>
          </a:xfrm>
          <a:custGeom>
            <a:avLst/>
            <a:gdLst/>
            <a:ahLst/>
            <a:cxnLst/>
            <a:rect l="l" t="t" r="r" b="b"/>
            <a:pathLst>
              <a:path w="2476389" h="1982354">
                <a:moveTo>
                  <a:pt x="0" y="0"/>
                </a:moveTo>
                <a:lnTo>
                  <a:pt x="2476389" y="0"/>
                </a:lnTo>
                <a:lnTo>
                  <a:pt x="2476389" y="1982354"/>
                </a:lnTo>
                <a:lnTo>
                  <a:pt x="0" y="19823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1447800" y="3938118"/>
            <a:ext cx="16412633" cy="3908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66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BIENVENUE</a:t>
            </a:r>
          </a:p>
          <a:p>
            <a:pPr algn="ctr">
              <a:lnSpc>
                <a:spcPts val="6020"/>
              </a:lnSpc>
            </a:pPr>
            <a:r>
              <a:rPr lang="en-US" sz="66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ctr">
              <a:lnSpc>
                <a:spcPts val="6020"/>
              </a:lnSpc>
            </a:pPr>
            <a:r>
              <a:rPr lang="en-US" sz="66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À L’ASSEMBLÉE GÉNÉRALE DE L’APEL</a:t>
            </a:r>
          </a:p>
          <a:p>
            <a:pPr algn="ctr">
              <a:lnSpc>
                <a:spcPts val="6020"/>
              </a:lnSpc>
            </a:pPr>
            <a:endParaRPr lang="en-US" sz="6600" b="1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6020"/>
              </a:lnSpc>
            </a:pPr>
            <a:r>
              <a:rPr lang="en-US" sz="6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NOM DE L’ÉTABLISSEMENT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02017" y="8689689"/>
            <a:ext cx="2904197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DATE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301795-122D-98CF-44C3-E06F85D4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06800" y="9563100"/>
            <a:ext cx="2895600" cy="365125"/>
          </a:xfrm>
        </p:spPr>
        <p:txBody>
          <a:bodyPr/>
          <a:lstStyle/>
          <a:p>
            <a:r>
              <a:rPr lang="en-US" sz="2800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116940" y="-1355113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4799765" y="350206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269992" y="5208597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1" y="0"/>
                </a:lnTo>
                <a:lnTo>
                  <a:pt x="9865951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9743883" y="-880344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7330033" y="923925"/>
            <a:ext cx="362793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Ordre du jour 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7330033" y="1512003"/>
            <a:ext cx="3627934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8" name="TextBox 8"/>
          <p:cNvSpPr txBox="1"/>
          <p:nvPr/>
        </p:nvSpPr>
        <p:spPr>
          <a:xfrm>
            <a:off x="17576464" y="9394438"/>
            <a:ext cx="203076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28800" y="3648006"/>
            <a:ext cx="15468600" cy="6732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24805" lvl="1" indent="-362402">
              <a:lnSpc>
                <a:spcPts val="4699"/>
              </a:lnSpc>
              <a:buFont typeface="Arial"/>
              <a:buChar char="•"/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Mot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d’accueil</a:t>
            </a:r>
            <a:endParaRPr lang="en-US" sz="2800" b="1" spc="67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24805" lvl="1" indent="-362402">
              <a:lnSpc>
                <a:spcPts val="4699"/>
              </a:lnSpc>
              <a:buFont typeface="Arial"/>
              <a:buChar char="•"/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Le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mouvement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des APEL</a:t>
            </a:r>
          </a:p>
          <a:p>
            <a:pPr marL="362403" lvl="1">
              <a:lnSpc>
                <a:spcPts val="4699"/>
              </a:lnSpc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1. Rapport moral et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d’activité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2025/2026 (N-1)</a:t>
            </a:r>
          </a:p>
          <a:p>
            <a:pPr>
              <a:lnSpc>
                <a:spcPts val="4699"/>
              </a:lnSpc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  2. Rapport financier 2025/2026 (N-1)</a:t>
            </a:r>
          </a:p>
          <a:p>
            <a:pPr>
              <a:lnSpc>
                <a:spcPts val="4699"/>
              </a:lnSpc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  3. Approbation des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comptes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(compte de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résultats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et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bilan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)     Vote  </a:t>
            </a:r>
          </a:p>
          <a:p>
            <a:pPr>
              <a:lnSpc>
                <a:spcPts val="4699"/>
              </a:lnSpc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  4. Lecture du rapport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d’orientation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2026/2027 (N)     Vote</a:t>
            </a:r>
          </a:p>
          <a:p>
            <a:pPr>
              <a:lnSpc>
                <a:spcPts val="4699"/>
              </a:lnSpc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  5. Budget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prévisionnel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2026/2027 (N)	 Vote</a:t>
            </a:r>
          </a:p>
          <a:p>
            <a:pPr>
              <a:lnSpc>
                <a:spcPts val="4699"/>
              </a:lnSpc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  6.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Montant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cotisation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2027/2028 (N+1)	    Vote</a:t>
            </a:r>
          </a:p>
          <a:p>
            <a:pPr>
              <a:lnSpc>
                <a:spcPts val="4699"/>
              </a:lnSpc>
            </a:pP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  7. Election des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membres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du conseil </a:t>
            </a:r>
            <a:r>
              <a:rPr lang="en-US" sz="28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d’administration</a:t>
            </a:r>
            <a:r>
              <a:rPr lang="en-US" sz="28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	    Vote</a:t>
            </a:r>
          </a:p>
          <a:p>
            <a:pPr>
              <a:lnSpc>
                <a:spcPts val="4699"/>
              </a:lnSpc>
            </a:pPr>
            <a:endParaRPr lang="en-US" sz="3357" b="1" spc="67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4699"/>
              </a:lnSpc>
            </a:pP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2C9F5892-324B-59EB-91A0-602279262559}"/>
              </a:ext>
            </a:extLst>
          </p:cNvPr>
          <p:cNvSpPr/>
          <p:nvPr/>
        </p:nvSpPr>
        <p:spPr>
          <a:xfrm>
            <a:off x="12773376" y="8665307"/>
            <a:ext cx="381000" cy="1798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B398263A-B256-3AEE-17C8-DAE7D745B19A}"/>
              </a:ext>
            </a:extLst>
          </p:cNvPr>
          <p:cNvSpPr/>
          <p:nvPr/>
        </p:nvSpPr>
        <p:spPr>
          <a:xfrm>
            <a:off x="10871167" y="8029583"/>
            <a:ext cx="381000" cy="1798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FB0ADEF5-85AF-E2DB-B72B-F0BAB5A2C585}"/>
              </a:ext>
            </a:extLst>
          </p:cNvPr>
          <p:cNvSpPr/>
          <p:nvPr/>
        </p:nvSpPr>
        <p:spPr>
          <a:xfrm>
            <a:off x="11870609" y="6834188"/>
            <a:ext cx="381000" cy="1798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BCEBEC84-C763-7B79-1A98-6D4C55AE7374}"/>
              </a:ext>
            </a:extLst>
          </p:cNvPr>
          <p:cNvSpPr/>
          <p:nvPr/>
        </p:nvSpPr>
        <p:spPr>
          <a:xfrm>
            <a:off x="9580033" y="7429500"/>
            <a:ext cx="381000" cy="1798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07761F81-87D7-2166-361B-FE9AB9F4CE82}"/>
              </a:ext>
            </a:extLst>
          </p:cNvPr>
          <p:cNvSpPr txBox="1"/>
          <p:nvPr/>
        </p:nvSpPr>
        <p:spPr>
          <a:xfrm>
            <a:off x="2603593" y="2455992"/>
            <a:ext cx="13080813" cy="5886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28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Assemblée Générale Ordinaire du XX </a:t>
            </a:r>
            <a:r>
              <a:rPr lang="en-US" sz="28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septembre</a:t>
            </a:r>
            <a:r>
              <a:rPr lang="en-US" sz="28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2026</a:t>
            </a:r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B75AE6C8-F34D-9F7B-1ED0-121F47EFD31F}"/>
              </a:ext>
            </a:extLst>
          </p:cNvPr>
          <p:cNvSpPr/>
          <p:nvPr/>
        </p:nvSpPr>
        <p:spPr>
          <a:xfrm>
            <a:off x="13942244" y="6286500"/>
            <a:ext cx="381000" cy="1798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76828F-CFC2-C4E5-6EAC-B3983567B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4298" y="4408487"/>
            <a:ext cx="5943600" cy="1470025"/>
          </a:xfrm>
        </p:spPr>
        <p:txBody>
          <a:bodyPr>
            <a:normAutofit fontScale="90000"/>
          </a:bodyPr>
          <a:lstStyle/>
          <a:p>
            <a:r>
              <a:rPr lang="en-US" sz="6600" b="1" spc="67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Mots </a:t>
            </a:r>
            <a:r>
              <a:rPr lang="en-US" sz="6600" b="1" spc="67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d’accueil</a:t>
            </a:r>
            <a:endParaRPr lang="fr-FR" sz="6600" dirty="0">
              <a:solidFill>
                <a:srgbClr val="1DB3AE"/>
              </a:solidFill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020722BC-0C9D-5ED7-20FF-6016830FD8CC}"/>
              </a:ext>
            </a:extLst>
          </p:cNvPr>
          <p:cNvSpPr/>
          <p:nvPr/>
        </p:nvSpPr>
        <p:spPr>
          <a:xfrm rot="4394390">
            <a:off x="12810203" y="-1250260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BA6388A9-71BB-4B47-FDAC-FEB65D9C64F2}"/>
              </a:ext>
            </a:extLst>
          </p:cNvPr>
          <p:cNvSpPr/>
          <p:nvPr/>
        </p:nvSpPr>
        <p:spPr>
          <a:xfrm rot="-1053307">
            <a:off x="13944859" y="456584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AA17C6BC-65EE-F7B7-2E02-8D8532EFB025}"/>
              </a:ext>
            </a:extLst>
          </p:cNvPr>
          <p:cNvSpPr/>
          <p:nvPr/>
        </p:nvSpPr>
        <p:spPr>
          <a:xfrm rot="-6619857">
            <a:off x="-3885126" y="5212376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1" y="0"/>
                </a:lnTo>
                <a:lnTo>
                  <a:pt x="9865951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71F201C-8F53-4BAA-A2D0-44E04C50A52B}"/>
              </a:ext>
            </a:extLst>
          </p:cNvPr>
          <p:cNvSpPr/>
          <p:nvPr/>
        </p:nvSpPr>
        <p:spPr>
          <a:xfrm rot="-3409206">
            <a:off x="-8336712" y="-2167779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229C3B96-DFD3-7375-72C7-678FBAE57B1F}"/>
              </a:ext>
            </a:extLst>
          </p:cNvPr>
          <p:cNvSpPr/>
          <p:nvPr/>
        </p:nvSpPr>
        <p:spPr>
          <a:xfrm flipH="1">
            <a:off x="7277100" y="6286500"/>
            <a:ext cx="373380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9B7738-D032-6849-13BF-87D1C496E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21200" y="9493941"/>
            <a:ext cx="381000" cy="365125"/>
          </a:xfrm>
        </p:spPr>
        <p:txBody>
          <a:bodyPr/>
          <a:lstStyle/>
          <a:p>
            <a:fld id="{B6F15528-21DE-4FAA-801E-634DDDAF4B2B}" type="slidenum">
              <a:rPr lang="en-US" sz="2800" smtClean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pPr/>
              <a:t>3</a:t>
            </a:fld>
            <a:endParaRPr lang="en-US" sz="2800" dirty="0">
              <a:solidFill>
                <a:srgbClr val="CE007F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37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116940" y="-1355113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4799765" y="350206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269992" y="5208597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1" y="0"/>
                </a:lnTo>
                <a:lnTo>
                  <a:pt x="9865951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9743883" y="-880344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4967436" y="923925"/>
            <a:ext cx="8353127" cy="12513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Ensemble, </a:t>
            </a:r>
            <a:r>
              <a:rPr lang="en-US" sz="3600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engagés</a:t>
            </a:r>
            <a:r>
              <a:rPr lang="en-US" sz="3600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au sein de </a:t>
            </a:r>
            <a:r>
              <a:rPr lang="en-US" sz="3600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notre</a:t>
            </a:r>
            <a:r>
              <a:rPr lang="en-US" sz="3600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600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communauté</a:t>
            </a:r>
            <a:r>
              <a:rPr lang="en-US" sz="3600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600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éducative</a:t>
            </a:r>
            <a:endParaRPr lang="en-US" sz="3600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AutoShape 8"/>
          <p:cNvSpPr/>
          <p:nvPr/>
        </p:nvSpPr>
        <p:spPr>
          <a:xfrm flipH="1">
            <a:off x="5111639" y="2552700"/>
            <a:ext cx="8353127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3188267" y="4270112"/>
            <a:ext cx="1923372" cy="4979605"/>
          </a:xfrm>
          <a:custGeom>
            <a:avLst/>
            <a:gdLst/>
            <a:ahLst/>
            <a:cxnLst/>
            <a:rect l="l" t="t" r="r" b="b"/>
            <a:pathLst>
              <a:path w="1923372" h="4979605">
                <a:moveTo>
                  <a:pt x="0" y="0"/>
                </a:moveTo>
                <a:lnTo>
                  <a:pt x="1923372" y="0"/>
                </a:lnTo>
                <a:lnTo>
                  <a:pt x="1923372" y="4979604"/>
                </a:lnTo>
                <a:lnTo>
                  <a:pt x="0" y="49796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751453">
            <a:off x="679737" y="2545447"/>
            <a:ext cx="3293661" cy="2125031"/>
          </a:xfrm>
          <a:custGeom>
            <a:avLst/>
            <a:gdLst/>
            <a:ahLst/>
            <a:cxnLst/>
            <a:rect l="l" t="t" r="r" b="b"/>
            <a:pathLst>
              <a:path w="2964129" h="2057400">
                <a:moveTo>
                  <a:pt x="0" y="0"/>
                </a:moveTo>
                <a:lnTo>
                  <a:pt x="2964129" y="0"/>
                </a:lnTo>
                <a:lnTo>
                  <a:pt x="2964129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7570437" y="9394438"/>
            <a:ext cx="21513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b="1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563471" y="5002314"/>
            <a:ext cx="12801473" cy="2246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8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8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/nom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president</a:t>
            </a:r>
          </a:p>
          <a:p>
            <a:pPr algn="l">
              <a:lnSpc>
                <a:spcPts val="2940"/>
              </a:lnSpc>
            </a:pPr>
            <a:endParaRPr lang="en-US" sz="2800" b="1" spc="42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8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8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/nom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chef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d’établissement</a:t>
            </a:r>
            <a:endParaRPr lang="en-US" sz="2800" b="1" spc="42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800" b="1" spc="42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8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8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/nom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président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l’Apel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départementale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membre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droit (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ou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son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représentant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9333" y="3254607"/>
            <a:ext cx="2757636" cy="593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Bienvenue 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/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135785" y="933450"/>
            <a:ext cx="10016430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Le conseil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d’aministration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et 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les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bénévoles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votre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établissement</a:t>
            </a:r>
            <a:endParaRPr lang="en-US" sz="3600" b="1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AutoShape 8"/>
          <p:cNvSpPr/>
          <p:nvPr/>
        </p:nvSpPr>
        <p:spPr>
          <a:xfrm flipH="1">
            <a:off x="4135785" y="2146637"/>
            <a:ext cx="1001643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5741778" y="3004992"/>
            <a:ext cx="8907850" cy="557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photo</a:t>
            </a:r>
          </a:p>
          <a:p>
            <a:pPr algn="l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Parent de XX en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XX en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endParaRPr lang="en-US" sz="2800" b="1" spc="42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940"/>
              </a:lnSpc>
            </a:pP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photo</a:t>
            </a:r>
          </a:p>
          <a:p>
            <a:pPr algn="l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Parent de XX en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XX en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endParaRPr lang="en-US" sz="2800" b="1" spc="42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940"/>
              </a:lnSpc>
            </a:pP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photo</a:t>
            </a:r>
          </a:p>
          <a:p>
            <a:pPr algn="l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Parent de XX en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XX en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endParaRPr lang="en-US" sz="2800" b="1" spc="42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photo</a:t>
            </a:r>
          </a:p>
          <a:p>
            <a:pPr algn="l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Parent de XX en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XX en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de... ...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034972" y="3062142"/>
            <a:ext cx="1135169" cy="113516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034972" y="4523347"/>
            <a:ext cx="1135169" cy="113516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034972" y="5984552"/>
            <a:ext cx="1135169" cy="113516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34972" y="7445757"/>
            <a:ext cx="1135169" cy="113516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7557637" y="9394438"/>
            <a:ext cx="240729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5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b="1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4023929" y="4523347"/>
            <a:ext cx="1146212" cy="1146212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4023929" y="3051029"/>
            <a:ext cx="1146212" cy="1146212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4023929" y="5979031"/>
            <a:ext cx="1146212" cy="1146212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>
            <a:off x="4023929" y="7430043"/>
            <a:ext cx="1146212" cy="1146212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0CD90-8F83-98C4-266B-AF4F897DA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E11AFD-7DCA-DDB5-C81E-48A2FCE69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4363" y="3848100"/>
            <a:ext cx="7775446" cy="2590800"/>
          </a:xfrm>
        </p:spPr>
        <p:txBody>
          <a:bodyPr>
            <a:normAutofit/>
          </a:bodyPr>
          <a:lstStyle/>
          <a:p>
            <a:r>
              <a:rPr lang="en-US" sz="6600" b="1" spc="67" dirty="0">
                <a:solidFill>
                  <a:srgbClr val="1DB3AE"/>
                </a:solidFill>
                <a:latin typeface="Poppins Bold"/>
                <a:cs typeface="Poppins Bold"/>
                <a:sym typeface="Poppins Bold"/>
              </a:rPr>
              <a:t>Le </a:t>
            </a:r>
            <a:r>
              <a:rPr lang="en-US" sz="6600" b="1" spc="67" dirty="0" err="1">
                <a:solidFill>
                  <a:srgbClr val="1DB3AE"/>
                </a:solidFill>
                <a:latin typeface="Poppins Bold"/>
                <a:cs typeface="Poppins Bold"/>
                <a:sym typeface="Poppins Bold"/>
              </a:rPr>
              <a:t>mouvement</a:t>
            </a:r>
            <a:r>
              <a:rPr lang="en-US" sz="6600" b="1" spc="67" dirty="0">
                <a:solidFill>
                  <a:srgbClr val="1DB3AE"/>
                </a:solidFill>
                <a:latin typeface="Poppins Bold"/>
                <a:cs typeface="Poppins Bold"/>
                <a:sym typeface="Poppins Bold"/>
              </a:rPr>
              <a:t> des APEL</a:t>
            </a:r>
            <a:endParaRPr lang="fr-FR" sz="6600" dirty="0">
              <a:solidFill>
                <a:srgbClr val="1DB3AE"/>
              </a:solidFill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9539B6C1-3541-AC2D-8C03-FBCF37636255}"/>
              </a:ext>
            </a:extLst>
          </p:cNvPr>
          <p:cNvSpPr/>
          <p:nvPr/>
        </p:nvSpPr>
        <p:spPr>
          <a:xfrm rot="4394390">
            <a:off x="12810203" y="-1250260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92BD50A4-B9F1-975A-678A-E9A7B6108D9A}"/>
              </a:ext>
            </a:extLst>
          </p:cNvPr>
          <p:cNvSpPr/>
          <p:nvPr/>
        </p:nvSpPr>
        <p:spPr>
          <a:xfrm rot="-1053307">
            <a:off x="14799765" y="350206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424C8394-9371-9212-6793-7CE9A3A38E10}"/>
              </a:ext>
            </a:extLst>
          </p:cNvPr>
          <p:cNvSpPr/>
          <p:nvPr/>
        </p:nvSpPr>
        <p:spPr>
          <a:xfrm rot="-6619857">
            <a:off x="-3885126" y="5212376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1" y="0"/>
                </a:lnTo>
                <a:lnTo>
                  <a:pt x="9865951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65332CBB-19A3-20D3-A944-ECECE0001C91}"/>
              </a:ext>
            </a:extLst>
          </p:cNvPr>
          <p:cNvSpPr/>
          <p:nvPr/>
        </p:nvSpPr>
        <p:spPr>
          <a:xfrm rot="-3409206">
            <a:off x="-8336712" y="-2167779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6C7F022E-B99B-7D15-59C7-262DBBDDA91B}"/>
              </a:ext>
            </a:extLst>
          </p:cNvPr>
          <p:cNvSpPr/>
          <p:nvPr/>
        </p:nvSpPr>
        <p:spPr>
          <a:xfrm flipH="1">
            <a:off x="5178286" y="6377354"/>
            <a:ext cx="74675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9760393B-174F-1457-DBA6-7551193C780A}"/>
              </a:ext>
            </a:extLst>
          </p:cNvPr>
          <p:cNvSpPr txBox="1"/>
          <p:nvPr/>
        </p:nvSpPr>
        <p:spPr>
          <a:xfrm>
            <a:off x="17557637" y="9394438"/>
            <a:ext cx="240729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6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b="1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3574565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450916" y="-3034119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5223516" y="1928313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427673" y="5402609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5"/>
                </a:lnTo>
                <a:lnTo>
                  <a:pt x="0" y="7193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9545411" y="-1354871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4435721" y="383857"/>
            <a:ext cx="10313118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Ensemble, avec vous, pour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accomplir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les 5 missions de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l’Apel</a:t>
            </a:r>
            <a:endParaRPr lang="en-US" sz="3600" b="1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AutoShape 8"/>
          <p:cNvSpPr/>
          <p:nvPr/>
        </p:nvSpPr>
        <p:spPr>
          <a:xfrm flipH="1">
            <a:off x="4435720" y="1664017"/>
            <a:ext cx="10313118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6312971" y="4958657"/>
            <a:ext cx="5268186" cy="4239284"/>
            <a:chOff x="83820" y="1018540"/>
            <a:chExt cx="13037820" cy="104914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37820" cy="10491470"/>
            </a:xfrm>
            <a:custGeom>
              <a:avLst/>
              <a:gdLst/>
              <a:ahLst/>
              <a:cxnLst/>
              <a:rect l="l" t="t" r="r" b="b"/>
              <a:pathLst>
                <a:path w="13037820" h="10491470">
                  <a:moveTo>
                    <a:pt x="3798570" y="791210"/>
                  </a:moveTo>
                  <a:cubicBezTo>
                    <a:pt x="1548130" y="1852930"/>
                    <a:pt x="0" y="3540760"/>
                    <a:pt x="110490" y="6107430"/>
                  </a:cubicBezTo>
                  <a:cubicBezTo>
                    <a:pt x="134620" y="6667500"/>
                    <a:pt x="254000" y="7228840"/>
                    <a:pt x="515620" y="7724140"/>
                  </a:cubicBezTo>
                  <a:cubicBezTo>
                    <a:pt x="1178560" y="8980170"/>
                    <a:pt x="2620010" y="9602470"/>
                    <a:pt x="3995420" y="9954260"/>
                  </a:cubicBezTo>
                  <a:cubicBezTo>
                    <a:pt x="5419090" y="10318750"/>
                    <a:pt x="6921500" y="10491470"/>
                    <a:pt x="8359140" y="10189210"/>
                  </a:cubicBezTo>
                  <a:cubicBezTo>
                    <a:pt x="9796780" y="9885680"/>
                    <a:pt x="11168380" y="9057640"/>
                    <a:pt x="11893550" y="7780020"/>
                  </a:cubicBezTo>
                  <a:cubicBezTo>
                    <a:pt x="13037820" y="5765800"/>
                    <a:pt x="12245340" y="2998470"/>
                    <a:pt x="10411460" y="1581150"/>
                  </a:cubicBezTo>
                  <a:cubicBezTo>
                    <a:pt x="8577580" y="163830"/>
                    <a:pt x="5976620" y="0"/>
                    <a:pt x="3798570" y="791210"/>
                  </a:cubicBezTo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588485" y="2571109"/>
            <a:ext cx="5079216" cy="179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Défendre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la liberté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d’enseignement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et le libre choix de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l’école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promouvoir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le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caractère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propre de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l’Enseignement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catholique</a:t>
            </a:r>
            <a:endParaRPr lang="en-US" sz="2400" b="1" spc="40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609309" y="4540549"/>
            <a:ext cx="5752652" cy="179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Représenter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toutes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les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familles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l’établissement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auprès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l’institution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scolaire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et des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pouvoirs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publics et de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toutes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les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autorités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civiles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ou religieuses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90327" y="8185150"/>
            <a:ext cx="3819580" cy="1438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Participer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au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débat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éducatif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relation avec les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pouvoirs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publics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70806" y="4749800"/>
            <a:ext cx="3701939" cy="179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Apporter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notre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soutien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à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l’établissement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et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contribuer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à son animation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11249" y="8266679"/>
            <a:ext cx="4513001" cy="179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Soutenir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les parents dans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l’exercice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leur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responsabilité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premiers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éducateurs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 à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l’école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et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famille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62437" y="9394438"/>
            <a:ext cx="23113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7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b="1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450916" y="-3034119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5223516" y="1928313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427673" y="5402609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5"/>
                </a:lnTo>
                <a:lnTo>
                  <a:pt x="0" y="7193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9545411" y="-1354871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3518738" y="638096"/>
            <a:ext cx="1118786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Ensemble, avec vous, dans un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mouvement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national qui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réunit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plus d’1 million de parents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518738" y="1861030"/>
            <a:ext cx="11187862" cy="59468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2435374" y="4083172"/>
            <a:ext cx="5977096" cy="4809740"/>
            <a:chOff x="83820" y="1018540"/>
            <a:chExt cx="13037820" cy="104914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37820" cy="10491470"/>
            </a:xfrm>
            <a:custGeom>
              <a:avLst/>
              <a:gdLst/>
              <a:ahLst/>
              <a:cxnLst/>
              <a:rect l="l" t="t" r="r" b="b"/>
              <a:pathLst>
                <a:path w="13037820" h="10491470">
                  <a:moveTo>
                    <a:pt x="3798570" y="791210"/>
                  </a:moveTo>
                  <a:cubicBezTo>
                    <a:pt x="1548130" y="1852930"/>
                    <a:pt x="0" y="3540760"/>
                    <a:pt x="110490" y="6107430"/>
                  </a:cubicBezTo>
                  <a:cubicBezTo>
                    <a:pt x="134620" y="6667500"/>
                    <a:pt x="254000" y="7228840"/>
                    <a:pt x="515620" y="7724140"/>
                  </a:cubicBezTo>
                  <a:cubicBezTo>
                    <a:pt x="1178560" y="8980170"/>
                    <a:pt x="2620010" y="9602470"/>
                    <a:pt x="3995420" y="9954260"/>
                  </a:cubicBezTo>
                  <a:cubicBezTo>
                    <a:pt x="5419090" y="10318750"/>
                    <a:pt x="6921500" y="10491470"/>
                    <a:pt x="8359140" y="10189210"/>
                  </a:cubicBezTo>
                  <a:cubicBezTo>
                    <a:pt x="9796780" y="9885680"/>
                    <a:pt x="11168380" y="9057640"/>
                    <a:pt x="11893550" y="7780020"/>
                  </a:cubicBezTo>
                  <a:cubicBezTo>
                    <a:pt x="13037820" y="5765800"/>
                    <a:pt x="12245340" y="2998470"/>
                    <a:pt x="10411460" y="1581150"/>
                  </a:cubicBezTo>
                  <a:cubicBezTo>
                    <a:pt x="8577580" y="163830"/>
                    <a:pt x="5976620" y="0"/>
                    <a:pt x="3798570" y="791210"/>
                  </a:cubicBezTo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0" y="5275491"/>
            <a:ext cx="5883068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La première Apel a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été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créée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à Marseille en 1930, par des parents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d'élèves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désireux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d'être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associés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à la vie des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établissements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scolaires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400" b="1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leurs</a:t>
            </a:r>
            <a:r>
              <a:rPr lang="en-US" sz="24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enfants.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64744" y="9394438"/>
            <a:ext cx="22651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8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endParaRPr lang="en-US" sz="2799" b="1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44000" y="7524263"/>
            <a:ext cx="6508570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Chaque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jour, des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milliers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bénévoles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collaborent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activement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aux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projets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éducatifs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des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établissements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96230" y="3282405"/>
            <a:ext cx="7078543" cy="1438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00"/>
              </a:lnSpc>
              <a:spcBef>
                <a:spcPct val="0"/>
              </a:spcBef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Nous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nous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engageons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pour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l'avenir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2 millions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d'enfants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dont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les parents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ont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librement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choisi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un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établissement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scolaire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et son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projet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u="none" strike="noStrike" spc="40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éducatif</a:t>
            </a:r>
            <a:r>
              <a:rPr lang="en-US" sz="2400" b="1" u="none" strike="noStrike" spc="40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24735" y="-24252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1872399" y="3775934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79" y="0"/>
                </a:lnTo>
                <a:lnTo>
                  <a:pt x="12320379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6160190" y="-3717109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7582864" y="9394438"/>
            <a:ext cx="190277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91736" y="914400"/>
            <a:ext cx="9104036" cy="70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8"/>
              </a:lnSpc>
            </a:pPr>
            <a:r>
              <a:rPr lang="en-US" sz="3600" b="1" dirty="0" err="1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Découvrez</a:t>
            </a:r>
            <a:r>
              <a:rPr lang="en-US" sz="3600" b="1" dirty="0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 Famille &amp; Education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18262" y="2150482"/>
            <a:ext cx="8132640" cy="340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800" dirty="0" err="1">
                <a:solidFill>
                  <a:srgbClr val="1DB3AE"/>
                </a:solidFill>
                <a:latin typeface="Poppins"/>
                <a:ea typeface="Poppins"/>
                <a:cs typeface="Poppins"/>
                <a:sym typeface="Poppins"/>
              </a:rPr>
              <a:t>Votre</a:t>
            </a:r>
            <a:r>
              <a:rPr lang="en-US" sz="2800" dirty="0">
                <a:solidFill>
                  <a:srgbClr val="1DB3AE"/>
                </a:solidFill>
                <a:latin typeface="Poppins"/>
                <a:ea typeface="Poppins"/>
                <a:cs typeface="Poppins"/>
                <a:sym typeface="Poppins"/>
              </a:rPr>
              <a:t> magazine, </a:t>
            </a:r>
            <a:r>
              <a:rPr lang="en-US" sz="2800" dirty="0" err="1">
                <a:solidFill>
                  <a:srgbClr val="1DB3AE"/>
                </a:solidFill>
                <a:latin typeface="Poppins"/>
                <a:ea typeface="Poppins"/>
                <a:cs typeface="Poppins"/>
                <a:sym typeface="Poppins"/>
              </a:rPr>
              <a:t>adressé</a:t>
            </a:r>
            <a:r>
              <a:rPr lang="en-US" sz="2800" dirty="0">
                <a:solidFill>
                  <a:srgbClr val="1DB3AE"/>
                </a:solidFill>
                <a:latin typeface="Poppins"/>
                <a:ea typeface="Poppins"/>
                <a:cs typeface="Poppins"/>
                <a:sym typeface="Poppins"/>
              </a:rPr>
              <a:t> chez </a:t>
            </a:r>
            <a:r>
              <a:rPr lang="en-US" sz="2800" dirty="0" err="1">
                <a:solidFill>
                  <a:srgbClr val="1DB3AE"/>
                </a:solidFill>
                <a:latin typeface="Poppins"/>
                <a:ea typeface="Poppins"/>
                <a:cs typeface="Poppins"/>
                <a:sym typeface="Poppins"/>
              </a:rPr>
              <a:t>vous</a:t>
            </a:r>
            <a:r>
              <a:rPr lang="en-US" sz="2800" dirty="0">
                <a:solidFill>
                  <a:srgbClr val="1DB3AE"/>
                </a:solidFill>
                <a:latin typeface="Poppins"/>
                <a:ea typeface="Poppins"/>
                <a:cs typeface="Poppins"/>
                <a:sym typeface="Poppins"/>
              </a:rPr>
              <a:t> par l’Apel</a:t>
            </a:r>
            <a:endParaRPr lang="en-US" sz="2800" dirty="0">
              <a:solidFill>
                <a:srgbClr val="1DB3AE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10" name="Média en ligne 9" title="FE video atelier YOUTUBE 2020 0623">
            <a:hlinkClick r:id="" action="ppaction://media"/>
            <a:extLst>
              <a:ext uri="{FF2B5EF4-FFF2-40B4-BE49-F238E27FC236}">
                <a16:creationId xmlns:a16="http://schemas.microsoft.com/office/drawing/2014/main" id="{912CBC0B-A0D8-2B2B-F8D8-D01CD6A8397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220613" y="3390900"/>
            <a:ext cx="9846774" cy="5621216"/>
          </a:xfrm>
          <a:prstGeom prst="rect">
            <a:avLst/>
          </a:prstGeom>
        </p:spPr>
      </p:pic>
      <p:sp>
        <p:nvSpPr>
          <p:cNvPr id="12" name="AutoShape 8">
            <a:extLst>
              <a:ext uri="{FF2B5EF4-FFF2-40B4-BE49-F238E27FC236}">
                <a16:creationId xmlns:a16="http://schemas.microsoft.com/office/drawing/2014/main" id="{4F3513A1-3A0B-5AAB-718D-D3C5BDC0CA91}"/>
              </a:ext>
            </a:extLst>
          </p:cNvPr>
          <p:cNvSpPr/>
          <p:nvPr/>
        </p:nvSpPr>
        <p:spPr>
          <a:xfrm flipH="1">
            <a:off x="4890057" y="1625536"/>
            <a:ext cx="758905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24735" y="-24252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1872399" y="3775934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79" y="0"/>
                </a:lnTo>
                <a:lnTo>
                  <a:pt x="12320379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6160190" y="-3717109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562772" y="9394438"/>
            <a:ext cx="57282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33916" y="914400"/>
            <a:ext cx="9461461" cy="71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8"/>
              </a:lnSpc>
            </a:pPr>
            <a:r>
              <a:rPr lang="en-US" sz="3600" b="1" dirty="0" err="1">
                <a:solidFill>
                  <a:srgbClr val="CE007F"/>
                </a:solidFill>
                <a:latin typeface="Poppins Bold" panose="00000800000000000000" charset="0"/>
                <a:ea typeface="Poppins Bold Italics"/>
                <a:cs typeface="Poppins Bold" panose="00000800000000000000" charset="0"/>
                <a:sym typeface="Poppins Bold Italics"/>
              </a:rPr>
              <a:t>Découvrez</a:t>
            </a:r>
            <a:r>
              <a:rPr lang="en-US" sz="3600" b="1" dirty="0">
                <a:solidFill>
                  <a:srgbClr val="CE007F"/>
                </a:solidFill>
                <a:latin typeface="Poppins Bold" panose="00000800000000000000" charset="0"/>
                <a:ea typeface="Poppins Bold Italics"/>
                <a:cs typeface="Poppins Bold" panose="00000800000000000000" charset="0"/>
                <a:sym typeface="Poppins Bold Italics"/>
              </a:rPr>
              <a:t> la </a:t>
            </a:r>
            <a:r>
              <a:rPr lang="en-US" sz="3600" b="1" dirty="0" err="1">
                <a:solidFill>
                  <a:srgbClr val="CE007F"/>
                </a:solidFill>
                <a:latin typeface="Poppins Bold" panose="00000800000000000000" charset="0"/>
                <a:ea typeface="Poppins Bold Italics"/>
                <a:cs typeface="Poppins Bold" panose="00000800000000000000" charset="0"/>
                <a:sym typeface="Poppins Bold Italics"/>
              </a:rPr>
              <a:t>ligne</a:t>
            </a:r>
            <a:r>
              <a:rPr lang="en-US" sz="3600" b="1" dirty="0">
                <a:solidFill>
                  <a:srgbClr val="CE007F"/>
                </a:solidFill>
                <a:latin typeface="Poppins Bold" panose="00000800000000000000" charset="0"/>
                <a:ea typeface="Poppins Bold Italics"/>
                <a:cs typeface="Poppins Bold" panose="00000800000000000000" charset="0"/>
                <a:sym typeface="Poppins Bold Italics"/>
              </a:rPr>
              <a:t> </a:t>
            </a:r>
            <a:r>
              <a:rPr lang="en-US" sz="3600" b="1" dirty="0" err="1">
                <a:solidFill>
                  <a:srgbClr val="CE007F"/>
                </a:solidFill>
                <a:latin typeface="Poppins Bold" panose="00000800000000000000" charset="0"/>
                <a:ea typeface="Poppins Bold Italics"/>
                <a:cs typeface="Poppins Bold" panose="00000800000000000000" charset="0"/>
                <a:sym typeface="Poppins Bold Italics"/>
              </a:rPr>
              <a:t>d’écoute</a:t>
            </a:r>
            <a:r>
              <a:rPr lang="en-US" sz="3600" b="1" dirty="0">
                <a:solidFill>
                  <a:srgbClr val="CE007F"/>
                </a:solidFill>
                <a:latin typeface="Poppins Bold" panose="00000800000000000000" charset="0"/>
                <a:ea typeface="Poppins Bold Italics"/>
                <a:cs typeface="Poppins Bold" panose="00000800000000000000" charset="0"/>
                <a:sym typeface="Poppins Bold Italics"/>
              </a:rPr>
              <a:t> de </a:t>
            </a:r>
            <a:r>
              <a:rPr lang="en-US" sz="3600" b="1" dirty="0" err="1">
                <a:solidFill>
                  <a:srgbClr val="CE007F"/>
                </a:solidFill>
                <a:latin typeface="Poppins Bold" panose="00000800000000000000" charset="0"/>
                <a:ea typeface="Poppins Bold Italics"/>
                <a:cs typeface="Poppins Bold" panose="00000800000000000000" charset="0"/>
                <a:sym typeface="Poppins Bold Italics"/>
              </a:rPr>
              <a:t>l’Apel</a:t>
            </a:r>
            <a:endParaRPr lang="en-US" sz="3600" b="1" dirty="0">
              <a:solidFill>
                <a:srgbClr val="CE007F"/>
              </a:solidFill>
              <a:latin typeface="Poppins Bold" panose="00000800000000000000" charset="0"/>
              <a:ea typeface="Poppins Bold Italics"/>
              <a:cs typeface="Poppins Bold" panose="00000800000000000000" charset="0"/>
              <a:sym typeface="Poppins Bold Italics"/>
            </a:endParaRPr>
          </a:p>
        </p:txBody>
      </p:sp>
      <p:pic>
        <p:nvPicPr>
          <p:cNvPr id="12" name="Image 11" descr="Une image contenant texte, habits, personne, Visage humain&#10;&#10;Le contenu généré par l’IA peut être incorrect.">
            <a:extLst>
              <a:ext uri="{FF2B5EF4-FFF2-40B4-BE49-F238E27FC236}">
                <a16:creationId xmlns:a16="http://schemas.microsoft.com/office/drawing/2014/main" id="{C5EE64E0-A65E-23F0-8C71-45F4B6D66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738" y="2345559"/>
            <a:ext cx="10974523" cy="7144488"/>
          </a:xfrm>
          <a:prstGeom prst="rect">
            <a:avLst/>
          </a:prstGeom>
        </p:spPr>
      </p:pic>
      <p:sp>
        <p:nvSpPr>
          <p:cNvPr id="7" name="AutoShape 8">
            <a:extLst>
              <a:ext uri="{FF2B5EF4-FFF2-40B4-BE49-F238E27FC236}">
                <a16:creationId xmlns:a16="http://schemas.microsoft.com/office/drawing/2014/main" id="{F12808C5-6B51-3B2E-21D6-FB549ABBFB6E}"/>
              </a:ext>
            </a:extLst>
          </p:cNvPr>
          <p:cNvSpPr/>
          <p:nvPr/>
        </p:nvSpPr>
        <p:spPr>
          <a:xfrm flipH="1">
            <a:off x="5233914" y="1629979"/>
            <a:ext cx="8939285" cy="1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24735" y="-24252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1872399" y="3938745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79" y="0"/>
                </a:lnTo>
                <a:lnTo>
                  <a:pt x="12320379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567956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6160190" y="-355429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78950" y="8712186"/>
            <a:ext cx="2214989" cy="515892"/>
          </a:xfrm>
          <a:custGeom>
            <a:avLst/>
            <a:gdLst/>
            <a:ahLst/>
            <a:cxnLst/>
            <a:rect l="l" t="t" r="r" b="b"/>
            <a:pathLst>
              <a:path w="2214989" h="515892">
                <a:moveTo>
                  <a:pt x="0" y="0"/>
                </a:moveTo>
                <a:lnTo>
                  <a:pt x="2214988" y="0"/>
                </a:lnTo>
                <a:lnTo>
                  <a:pt x="2214988" y="515892"/>
                </a:lnTo>
                <a:lnTo>
                  <a:pt x="0" y="5158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7972257" y="7736293"/>
            <a:ext cx="2836128" cy="492777"/>
          </a:xfrm>
          <a:custGeom>
            <a:avLst/>
            <a:gdLst/>
            <a:ahLst/>
            <a:cxnLst/>
            <a:rect l="l" t="t" r="r" b="b"/>
            <a:pathLst>
              <a:path w="2836128" h="492777">
                <a:moveTo>
                  <a:pt x="0" y="0"/>
                </a:moveTo>
                <a:lnTo>
                  <a:pt x="2836128" y="0"/>
                </a:lnTo>
                <a:lnTo>
                  <a:pt x="2836128" y="492778"/>
                </a:lnTo>
                <a:lnTo>
                  <a:pt x="0" y="49277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alphaModFix amt="4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568651" y="9394438"/>
            <a:ext cx="33834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11</a:t>
            </a:r>
          </a:p>
        </p:txBody>
      </p:sp>
      <p:sp>
        <p:nvSpPr>
          <p:cNvPr id="9" name="Freeform 9"/>
          <p:cNvSpPr/>
          <p:nvPr/>
        </p:nvSpPr>
        <p:spPr>
          <a:xfrm>
            <a:off x="3958025" y="5898765"/>
            <a:ext cx="1964374" cy="1964374"/>
          </a:xfrm>
          <a:custGeom>
            <a:avLst/>
            <a:gdLst/>
            <a:ahLst/>
            <a:cxnLst/>
            <a:rect l="l" t="t" r="r" b="b"/>
            <a:pathLst>
              <a:path w="1964374" h="1964374">
                <a:moveTo>
                  <a:pt x="0" y="0"/>
                </a:moveTo>
                <a:lnTo>
                  <a:pt x="1964374" y="0"/>
                </a:lnTo>
                <a:lnTo>
                  <a:pt x="1964374" y="1964374"/>
                </a:lnTo>
                <a:lnTo>
                  <a:pt x="0" y="1964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 rot="86634">
            <a:off x="6170324" y="5778888"/>
            <a:ext cx="1528103" cy="1009372"/>
            <a:chOff x="0" y="0"/>
            <a:chExt cx="5291188" cy="3495040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5087366" cy="3368040"/>
            </a:xfrm>
            <a:custGeom>
              <a:avLst/>
              <a:gdLst/>
              <a:ahLst/>
              <a:cxnLst/>
              <a:rect l="l" t="t" r="r" b="b"/>
              <a:pathLst>
                <a:path w="5087366" h="3368040">
                  <a:moveTo>
                    <a:pt x="28829" y="2884551"/>
                  </a:moveTo>
                  <a:cubicBezTo>
                    <a:pt x="629285" y="3297428"/>
                    <a:pt x="1360932" y="2756662"/>
                    <a:pt x="1731391" y="2218055"/>
                  </a:cubicBezTo>
                  <a:cubicBezTo>
                    <a:pt x="1768856" y="2163572"/>
                    <a:pt x="1802384" y="2109470"/>
                    <a:pt x="1831340" y="2056765"/>
                  </a:cubicBezTo>
                  <a:lnTo>
                    <a:pt x="1831340" y="2056765"/>
                  </a:lnTo>
                  <a:cubicBezTo>
                    <a:pt x="2551303" y="748538"/>
                    <a:pt x="3267075" y="0"/>
                    <a:pt x="5087366" y="706374"/>
                  </a:cubicBezTo>
                  <a:lnTo>
                    <a:pt x="5068951" y="753745"/>
                  </a:lnTo>
                  <a:cubicBezTo>
                    <a:pt x="3282950" y="60706"/>
                    <a:pt x="2589911" y="783717"/>
                    <a:pt x="1875790" y="2081276"/>
                  </a:cubicBezTo>
                  <a:lnTo>
                    <a:pt x="1853565" y="2069084"/>
                  </a:lnTo>
                  <a:lnTo>
                    <a:pt x="1875790" y="2081276"/>
                  </a:lnTo>
                  <a:cubicBezTo>
                    <a:pt x="1845945" y="2135505"/>
                    <a:pt x="1811528" y="2191131"/>
                    <a:pt x="1773174" y="2246884"/>
                  </a:cubicBezTo>
                  <a:cubicBezTo>
                    <a:pt x="1403858" y="2783840"/>
                    <a:pt x="642239" y="3368040"/>
                    <a:pt x="0" y="2926334"/>
                  </a:cubicBezTo>
                  <a:close/>
                </a:path>
              </a:pathLst>
            </a:custGeom>
            <a:solidFill>
              <a:srgbClr val="173D7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721352" y="369570"/>
              <a:ext cx="506222" cy="654050"/>
            </a:xfrm>
            <a:custGeom>
              <a:avLst/>
              <a:gdLst/>
              <a:ahLst/>
              <a:cxnLst/>
              <a:rect l="l" t="t" r="r" b="b"/>
              <a:pathLst>
                <a:path w="506222" h="654050">
                  <a:moveTo>
                    <a:pt x="32766" y="654050"/>
                  </a:moveTo>
                  <a:lnTo>
                    <a:pt x="0" y="575183"/>
                  </a:lnTo>
                  <a:lnTo>
                    <a:pt x="388874" y="414401"/>
                  </a:lnTo>
                  <a:lnTo>
                    <a:pt x="200152" y="38227"/>
                  </a:lnTo>
                  <a:lnTo>
                    <a:pt x="276479" y="0"/>
                  </a:lnTo>
                  <a:lnTo>
                    <a:pt x="506222" y="458216"/>
                  </a:lnTo>
                  <a:close/>
                </a:path>
              </a:pathLst>
            </a:custGeom>
            <a:solidFill>
              <a:srgbClr val="173D76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7972257" y="1698041"/>
            <a:ext cx="2991107" cy="6022362"/>
            <a:chOff x="0" y="0"/>
            <a:chExt cx="9461500" cy="19050000"/>
          </a:xfrm>
        </p:grpSpPr>
        <p:sp>
          <p:nvSpPr>
            <p:cNvPr id="14" name="Freeform 14"/>
            <p:cNvSpPr/>
            <p:nvPr/>
          </p:nvSpPr>
          <p:spPr>
            <a:xfrm>
              <a:off x="400304" y="312801"/>
              <a:ext cx="8650859" cy="18424398"/>
            </a:xfrm>
            <a:custGeom>
              <a:avLst/>
              <a:gdLst/>
              <a:ahLst/>
              <a:cxnLst/>
              <a:rect l="l" t="t" r="r" b="b"/>
              <a:pathLst>
                <a:path w="8650859" h="18424398">
                  <a:moveTo>
                    <a:pt x="7532370" y="18424398"/>
                  </a:moveTo>
                  <a:lnTo>
                    <a:pt x="1118489" y="18424398"/>
                  </a:lnTo>
                  <a:cubicBezTo>
                    <a:pt x="500761" y="18424398"/>
                    <a:pt x="0" y="17923636"/>
                    <a:pt x="0" y="17305910"/>
                  </a:cubicBezTo>
                  <a:lnTo>
                    <a:pt x="0" y="1118489"/>
                  </a:lnTo>
                  <a:cubicBezTo>
                    <a:pt x="0" y="500761"/>
                    <a:pt x="500761" y="0"/>
                    <a:pt x="1118489" y="0"/>
                  </a:cubicBezTo>
                  <a:lnTo>
                    <a:pt x="7532370" y="0"/>
                  </a:lnTo>
                  <a:cubicBezTo>
                    <a:pt x="8150098" y="0"/>
                    <a:pt x="8650859" y="500761"/>
                    <a:pt x="8650859" y="1118489"/>
                  </a:cubicBezTo>
                  <a:lnTo>
                    <a:pt x="8650859" y="17305910"/>
                  </a:lnTo>
                  <a:cubicBezTo>
                    <a:pt x="8650732" y="17923636"/>
                    <a:pt x="8150098" y="18424398"/>
                    <a:pt x="7532370" y="18424398"/>
                  </a:cubicBezTo>
                  <a:close/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t="-897" b="-89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9461500" cy="19050000"/>
            </a:xfrm>
            <a:custGeom>
              <a:avLst/>
              <a:gdLst/>
              <a:ahLst/>
              <a:cxnLst/>
              <a:rect l="l" t="t" r="r" b="b"/>
              <a:pathLst>
                <a:path w="9461500" h="19050000">
                  <a:moveTo>
                    <a:pt x="94615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9461500" y="0"/>
                  </a:lnTo>
                  <a:lnTo>
                    <a:pt x="9461500" y="19050000"/>
                  </a:lnTo>
                  <a:close/>
                </a:path>
              </a:pathLst>
            </a:cu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775586" y="4267185"/>
            <a:ext cx="4158790" cy="1288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400" dirty="0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L’Apel </a:t>
            </a:r>
            <a:r>
              <a:rPr lang="en-US" sz="2400" dirty="0" err="1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vous</a:t>
            </a:r>
            <a:r>
              <a:rPr lang="en-US" sz="2400" dirty="0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représente</a:t>
            </a:r>
            <a:r>
              <a:rPr lang="en-US" sz="2400" dirty="0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 et </a:t>
            </a:r>
            <a:r>
              <a:rPr lang="en-US" sz="2400" dirty="0" err="1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vous</a:t>
            </a:r>
            <a:r>
              <a:rPr lang="en-US" sz="2400" dirty="0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accompagne</a:t>
            </a:r>
            <a:r>
              <a:rPr lang="en-US" sz="2400" dirty="0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 tout au long de la </a:t>
            </a:r>
            <a:r>
              <a:rPr lang="en-US" sz="2400" dirty="0" err="1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scolarité</a:t>
            </a:r>
            <a:r>
              <a:rPr lang="en-US" sz="2400" dirty="0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 de </a:t>
            </a:r>
            <a:r>
              <a:rPr lang="en-US" sz="2400" dirty="0" err="1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vos</a:t>
            </a:r>
            <a:r>
              <a:rPr lang="en-US" sz="2400" dirty="0">
                <a:solidFill>
                  <a:srgbClr val="1DB3AE"/>
                </a:solidFill>
                <a:latin typeface="Poppins Bold "/>
                <a:ea typeface="Poppins"/>
                <a:cs typeface="Poppins"/>
                <a:sym typeface="Poppins"/>
              </a:rPr>
              <a:t> enfants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22303" y="3245721"/>
            <a:ext cx="4846458" cy="70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8"/>
              </a:lnSpc>
            </a:pPr>
            <a:r>
              <a:rPr lang="en-US" sz="3600" b="1" dirty="0" err="1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Restez</a:t>
            </a:r>
            <a:r>
              <a:rPr lang="en-US" sz="3600" b="1" dirty="0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3600" b="1" dirty="0" err="1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informé</a:t>
            </a:r>
            <a:r>
              <a:rPr lang="en-US" sz="3600" b="1" dirty="0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 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78492" y="7234005"/>
            <a:ext cx="1824639" cy="40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3"/>
              </a:lnSpc>
            </a:pPr>
            <a:r>
              <a:rPr lang="en-US" sz="2266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www.apel.fr</a:t>
            </a:r>
          </a:p>
        </p:txBody>
      </p:sp>
      <p:sp>
        <p:nvSpPr>
          <p:cNvPr id="19" name="Freeform 19"/>
          <p:cNvSpPr/>
          <p:nvPr/>
        </p:nvSpPr>
        <p:spPr>
          <a:xfrm>
            <a:off x="13238337" y="4943333"/>
            <a:ext cx="1941145" cy="1941145"/>
          </a:xfrm>
          <a:custGeom>
            <a:avLst/>
            <a:gdLst/>
            <a:ahLst/>
            <a:cxnLst/>
            <a:rect l="l" t="t" r="r" b="b"/>
            <a:pathLst>
              <a:path w="1941145" h="1941145">
                <a:moveTo>
                  <a:pt x="0" y="0"/>
                </a:moveTo>
                <a:lnTo>
                  <a:pt x="1941146" y="0"/>
                </a:lnTo>
                <a:lnTo>
                  <a:pt x="1941146" y="1941145"/>
                </a:lnTo>
                <a:lnTo>
                  <a:pt x="0" y="19411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1158520" y="3220656"/>
            <a:ext cx="6100780" cy="1408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6"/>
              </a:lnSpc>
            </a:pPr>
            <a:r>
              <a:rPr lang="en-US" sz="3600" b="1" dirty="0" err="1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Abonnez</a:t>
            </a:r>
            <a:r>
              <a:rPr lang="en-US" sz="3600" b="1" dirty="0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-vous à la newsletter de </a:t>
            </a:r>
            <a:r>
              <a:rPr lang="en-US" sz="3600" b="1" dirty="0" err="1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l’Apel</a:t>
            </a:r>
            <a:r>
              <a:rPr lang="en-US" sz="3600" b="1" dirty="0">
                <a:solidFill>
                  <a:srgbClr val="CE007F"/>
                </a:solidFill>
                <a:latin typeface="Poppins Bold "/>
                <a:ea typeface="Poppins Bold Italics"/>
                <a:cs typeface="Poppins Bold Italics"/>
                <a:sym typeface="Poppins Bold Italics"/>
              </a:rPr>
              <a:t> !</a:t>
            </a:r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 rot="10553342">
            <a:off x="11259310" y="5783530"/>
            <a:ext cx="1528103" cy="1009372"/>
            <a:chOff x="0" y="0"/>
            <a:chExt cx="5291188" cy="3495040"/>
          </a:xfrm>
        </p:grpSpPr>
        <p:sp>
          <p:nvSpPr>
            <p:cNvPr id="22" name="Freeform 22"/>
            <p:cNvSpPr/>
            <p:nvPr/>
          </p:nvSpPr>
          <p:spPr>
            <a:xfrm>
              <a:off x="63500" y="63500"/>
              <a:ext cx="5087366" cy="3368040"/>
            </a:xfrm>
            <a:custGeom>
              <a:avLst/>
              <a:gdLst/>
              <a:ahLst/>
              <a:cxnLst/>
              <a:rect l="l" t="t" r="r" b="b"/>
              <a:pathLst>
                <a:path w="5087366" h="3368040">
                  <a:moveTo>
                    <a:pt x="28829" y="2884551"/>
                  </a:moveTo>
                  <a:cubicBezTo>
                    <a:pt x="629285" y="3297428"/>
                    <a:pt x="1360932" y="2756662"/>
                    <a:pt x="1731391" y="2218055"/>
                  </a:cubicBezTo>
                  <a:cubicBezTo>
                    <a:pt x="1768856" y="2163572"/>
                    <a:pt x="1802384" y="2109470"/>
                    <a:pt x="1831340" y="2056765"/>
                  </a:cubicBezTo>
                  <a:lnTo>
                    <a:pt x="1831340" y="2056765"/>
                  </a:lnTo>
                  <a:cubicBezTo>
                    <a:pt x="2551303" y="748538"/>
                    <a:pt x="3267075" y="0"/>
                    <a:pt x="5087366" y="706374"/>
                  </a:cubicBezTo>
                  <a:lnTo>
                    <a:pt x="5068951" y="753745"/>
                  </a:lnTo>
                  <a:cubicBezTo>
                    <a:pt x="3282950" y="60706"/>
                    <a:pt x="2589911" y="783717"/>
                    <a:pt x="1875790" y="2081276"/>
                  </a:cubicBezTo>
                  <a:lnTo>
                    <a:pt x="1853565" y="2069084"/>
                  </a:lnTo>
                  <a:lnTo>
                    <a:pt x="1875790" y="2081276"/>
                  </a:lnTo>
                  <a:cubicBezTo>
                    <a:pt x="1845945" y="2135505"/>
                    <a:pt x="1811528" y="2191131"/>
                    <a:pt x="1773174" y="2246884"/>
                  </a:cubicBezTo>
                  <a:cubicBezTo>
                    <a:pt x="1403858" y="2783840"/>
                    <a:pt x="642239" y="3368040"/>
                    <a:pt x="0" y="2926334"/>
                  </a:cubicBezTo>
                  <a:close/>
                </a:path>
              </a:pathLst>
            </a:custGeom>
            <a:solidFill>
              <a:srgbClr val="173D7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721352" y="369570"/>
              <a:ext cx="506222" cy="654050"/>
            </a:xfrm>
            <a:custGeom>
              <a:avLst/>
              <a:gdLst/>
              <a:ahLst/>
              <a:cxnLst/>
              <a:rect l="l" t="t" r="r" b="b"/>
              <a:pathLst>
                <a:path w="506222" h="654050">
                  <a:moveTo>
                    <a:pt x="32766" y="654050"/>
                  </a:moveTo>
                  <a:lnTo>
                    <a:pt x="0" y="575183"/>
                  </a:lnTo>
                  <a:lnTo>
                    <a:pt x="388874" y="414401"/>
                  </a:lnTo>
                  <a:lnTo>
                    <a:pt x="200152" y="38227"/>
                  </a:lnTo>
                  <a:lnTo>
                    <a:pt x="276479" y="0"/>
                  </a:lnTo>
                  <a:lnTo>
                    <a:pt x="506222" y="458216"/>
                  </a:lnTo>
                  <a:close/>
                </a:path>
              </a:pathLst>
            </a:custGeom>
            <a:solidFill>
              <a:srgbClr val="173D76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12</a:t>
            </a:r>
          </a:p>
        </p:txBody>
      </p:sp>
      <p:sp>
        <p:nvSpPr>
          <p:cNvPr id="10" name="AutoShape 10"/>
          <p:cNvSpPr/>
          <p:nvPr/>
        </p:nvSpPr>
        <p:spPr>
          <a:xfrm flipH="1">
            <a:off x="5308385" y="6459800"/>
            <a:ext cx="706467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E2287B4F-34A8-4962-AD5A-CE4A33FD3837}"/>
              </a:ext>
            </a:extLst>
          </p:cNvPr>
          <p:cNvSpPr txBox="1">
            <a:spLocks/>
          </p:cNvSpPr>
          <p:nvPr/>
        </p:nvSpPr>
        <p:spPr>
          <a:xfrm>
            <a:off x="4952999" y="3888006"/>
            <a:ext cx="7775446" cy="25908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spc="67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  <a:sym typeface="Poppins Bold"/>
              </a:rPr>
              <a:t>Rapport</a:t>
            </a:r>
            <a:r>
              <a:rPr lang="en-US" sz="6600" b="1" spc="67" dirty="0">
                <a:solidFill>
                  <a:srgbClr val="1DB3AE"/>
                </a:solidFill>
                <a:latin typeface="Poppins Bold"/>
                <a:cs typeface="Poppins Bold"/>
                <a:sym typeface="Poppins Bold"/>
              </a:rPr>
              <a:t> moral et </a:t>
            </a:r>
            <a:r>
              <a:rPr lang="en-US" sz="6600" b="1" spc="67" dirty="0" err="1">
                <a:solidFill>
                  <a:srgbClr val="1DB3AE"/>
                </a:solidFill>
                <a:latin typeface="Poppins Bold"/>
                <a:cs typeface="Poppins Bold"/>
                <a:sym typeface="Poppins Bold"/>
              </a:rPr>
              <a:t>d’activité</a:t>
            </a:r>
            <a:endParaRPr lang="fr-FR" sz="6600" dirty="0">
              <a:solidFill>
                <a:srgbClr val="1DB3AE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558B548-00BD-2411-D47A-D88B0A979F9C}"/>
              </a:ext>
            </a:extLst>
          </p:cNvPr>
          <p:cNvSpPr txBox="1"/>
          <p:nvPr/>
        </p:nvSpPr>
        <p:spPr>
          <a:xfrm>
            <a:off x="4249833" y="1790700"/>
            <a:ext cx="9753600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Axes pour nos actions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E007F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E007F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E007F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E007F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E007F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E007F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CE007F"/>
              </a:solidFill>
              <a:latin typeface="+mn-lt"/>
            </a:endParaRPr>
          </a:p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3200" b="1" dirty="0">
                <a:solidFill>
                  <a:srgbClr val="1DB3AE"/>
                </a:solidFill>
                <a:latin typeface="+mn-lt"/>
              </a:rPr>
              <a:t>	</a:t>
            </a:r>
            <a:r>
              <a:rPr lang="fr-FR" sz="32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Accueillir</a:t>
            </a:r>
          </a:p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fr-FR" sz="3200" b="1" dirty="0">
              <a:solidFill>
                <a:srgbClr val="1DB3AE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32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	Animer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3200" b="1" dirty="0">
              <a:solidFill>
                <a:srgbClr val="1DB3AE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32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	Informer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3200" b="1" dirty="0">
              <a:solidFill>
                <a:srgbClr val="1DB3AE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32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	Représenter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2AC314A6-ADF3-A005-9BAF-73D74FC16D1C}"/>
              </a:ext>
            </a:extLst>
          </p:cNvPr>
          <p:cNvGrpSpPr/>
          <p:nvPr/>
        </p:nvGrpSpPr>
        <p:grpSpPr>
          <a:xfrm>
            <a:off x="-6134043" y="-5925712"/>
            <a:ext cx="10612847" cy="20093882"/>
            <a:chOff x="1036405" y="3021051"/>
            <a:chExt cx="14150464" cy="26791843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0EA1195-A418-7324-1627-4B4394909675}"/>
                </a:ext>
              </a:extLst>
            </p:cNvPr>
            <p:cNvSpPr/>
            <p:nvPr/>
          </p:nvSpPr>
          <p:spPr>
            <a:xfrm rot="18013619">
              <a:off x="-745445" y="18440144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D9B927FF-16BC-1473-B6E5-F6956F6E7D4A}"/>
                </a:ext>
              </a:extLst>
            </p:cNvPr>
            <p:cNvSpPr/>
            <p:nvPr/>
          </p:nvSpPr>
          <p:spPr>
            <a:xfrm rot="7148119">
              <a:off x="1001544" y="5262900"/>
              <a:ext cx="16427173" cy="11943476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" name="Freeform 2">
            <a:extLst>
              <a:ext uri="{FF2B5EF4-FFF2-40B4-BE49-F238E27FC236}">
                <a16:creationId xmlns:a16="http://schemas.microsoft.com/office/drawing/2014/main" id="{8D635D50-9B4E-2398-A0ED-BF90DBCFF154}"/>
              </a:ext>
            </a:extLst>
          </p:cNvPr>
          <p:cNvSpPr/>
          <p:nvPr/>
        </p:nvSpPr>
        <p:spPr>
          <a:xfrm rot="4394390">
            <a:off x="13797758" y="-2731257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B45EE912-3580-741D-7DDD-1FB558D5655E}"/>
              </a:ext>
            </a:extLst>
          </p:cNvPr>
          <p:cNvSpPr/>
          <p:nvPr/>
        </p:nvSpPr>
        <p:spPr>
          <a:xfrm rot="-1053307">
            <a:off x="15448482" y="1077966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AutoShape 8">
            <a:extLst>
              <a:ext uri="{FF2B5EF4-FFF2-40B4-BE49-F238E27FC236}">
                <a16:creationId xmlns:a16="http://schemas.microsoft.com/office/drawing/2014/main" id="{2FF36745-A4C8-BEFF-003D-B2EDE0EADEB8}"/>
              </a:ext>
            </a:extLst>
          </p:cNvPr>
          <p:cNvSpPr/>
          <p:nvPr/>
        </p:nvSpPr>
        <p:spPr>
          <a:xfrm flipH="1">
            <a:off x="4249354" y="2491154"/>
            <a:ext cx="5580446" cy="17319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E53B7D-C565-3AFE-A17B-AD2F7060AB44}"/>
              </a:ext>
            </a:extLst>
          </p:cNvPr>
          <p:cNvSpPr txBox="1"/>
          <p:nvPr/>
        </p:nvSpPr>
        <p:spPr>
          <a:xfrm>
            <a:off x="11021413" y="5556769"/>
            <a:ext cx="17259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i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</a:rPr>
              <a:t>Insérer des photos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3D08F1F3-1570-7AEB-B3C6-059682968D5A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851466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E612CB3-958B-02D5-6F74-BBE842DC6B09}"/>
              </a:ext>
            </a:extLst>
          </p:cNvPr>
          <p:cNvSpPr txBox="1"/>
          <p:nvPr/>
        </p:nvSpPr>
        <p:spPr>
          <a:xfrm>
            <a:off x="4876800" y="2324100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Accueillir toutes les familles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1B505B8-031F-C70A-67C9-6A2A2AF20592}"/>
              </a:ext>
            </a:extLst>
          </p:cNvPr>
          <p:cNvSpPr txBox="1"/>
          <p:nvPr/>
        </p:nvSpPr>
        <p:spPr>
          <a:xfrm>
            <a:off x="4572000" y="4161244"/>
            <a:ext cx="11181960" cy="1970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Rentrée de septembre : pot d’accueil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Portes ouvertes : accueil et échanges avec les familles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Réunion parents – professeurs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8AF4AC33-C3CC-2599-F94E-7A19FC1F8896}"/>
              </a:ext>
            </a:extLst>
          </p:cNvPr>
          <p:cNvGrpSpPr/>
          <p:nvPr/>
        </p:nvGrpSpPr>
        <p:grpSpPr>
          <a:xfrm>
            <a:off x="-6134043" y="-5925712"/>
            <a:ext cx="10612847" cy="20093882"/>
            <a:chOff x="1036405" y="3021051"/>
            <a:chExt cx="14150464" cy="2679184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3199B44-8E7E-5EE1-7593-85593D93BC55}"/>
                </a:ext>
              </a:extLst>
            </p:cNvPr>
            <p:cNvSpPr/>
            <p:nvPr/>
          </p:nvSpPr>
          <p:spPr>
            <a:xfrm rot="18013619">
              <a:off x="-745445" y="18440144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5620F93-2217-A380-CC66-FEEF8AADD552}"/>
                </a:ext>
              </a:extLst>
            </p:cNvPr>
            <p:cNvSpPr/>
            <p:nvPr/>
          </p:nvSpPr>
          <p:spPr>
            <a:xfrm rot="7148119">
              <a:off x="1001544" y="5262900"/>
              <a:ext cx="16427173" cy="11943476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89A4A5C-F244-D1D3-6F00-91E5F09E2AE1}"/>
              </a:ext>
            </a:extLst>
          </p:cNvPr>
          <p:cNvSpPr txBox="1"/>
          <p:nvPr/>
        </p:nvSpPr>
        <p:spPr>
          <a:xfrm>
            <a:off x="4548554" y="7624346"/>
            <a:ext cx="132148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i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</a:rPr>
              <a:t>Insérer des photos </a:t>
            </a: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31B73911-E9D3-1F5D-E53C-88A567DCDC5F}"/>
              </a:ext>
            </a:extLst>
          </p:cNvPr>
          <p:cNvSpPr/>
          <p:nvPr/>
        </p:nvSpPr>
        <p:spPr>
          <a:xfrm rot="4394390">
            <a:off x="13797758" y="-2731257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3F3CE1AC-9D67-4D33-CF75-057F9CCA81AA}"/>
              </a:ext>
            </a:extLst>
          </p:cNvPr>
          <p:cNvSpPr/>
          <p:nvPr/>
        </p:nvSpPr>
        <p:spPr>
          <a:xfrm rot="-1053307">
            <a:off x="15448482" y="1077966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AutoShape 8">
            <a:extLst>
              <a:ext uri="{FF2B5EF4-FFF2-40B4-BE49-F238E27FC236}">
                <a16:creationId xmlns:a16="http://schemas.microsoft.com/office/drawing/2014/main" id="{961927F9-F7A8-E7BA-62EB-6E8896D8159D}"/>
              </a:ext>
            </a:extLst>
          </p:cNvPr>
          <p:cNvSpPr/>
          <p:nvPr/>
        </p:nvSpPr>
        <p:spPr>
          <a:xfrm flipH="1" flipV="1">
            <a:off x="5029200" y="2970431"/>
            <a:ext cx="6705600" cy="1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232DDC72-985E-D202-436A-7CE84E930CD1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172853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3B89333B-6FB5-49D2-82A2-1E43C61EBC33}"/>
              </a:ext>
            </a:extLst>
          </p:cNvPr>
          <p:cNvSpPr txBox="1"/>
          <p:nvPr/>
        </p:nvSpPr>
        <p:spPr>
          <a:xfrm>
            <a:off x="3657600" y="1286488"/>
            <a:ext cx="11887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Animer, partager et participer à la Vie de l’école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9BFBA8-AF6E-C8AC-FBF0-7DD1FAD95EDE}"/>
              </a:ext>
            </a:extLst>
          </p:cNvPr>
          <p:cNvSpPr txBox="1"/>
          <p:nvPr/>
        </p:nvSpPr>
        <p:spPr>
          <a:xfrm>
            <a:off x="4572000" y="3041667"/>
            <a:ext cx="10058400" cy="5201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opération pack fournitures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action éducative : conférence de printemps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fête des talents – en juin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forum des métiers, les midis des métiers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parent correspondant de classe : sollicitation, formation et accompagnement des parents correspondants.</a:t>
            </a: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vente de gourmandises, loto…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CD78E5F9-242D-45ED-A1A9-10F33CD96337}"/>
              </a:ext>
            </a:extLst>
          </p:cNvPr>
          <p:cNvGrpSpPr/>
          <p:nvPr/>
        </p:nvGrpSpPr>
        <p:grpSpPr>
          <a:xfrm rot="19486484">
            <a:off x="-7673455" y="-5522683"/>
            <a:ext cx="10612847" cy="20093882"/>
            <a:chOff x="1036405" y="3021051"/>
            <a:chExt cx="14150464" cy="26791843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71942CD-DA0A-D22D-5830-75D8046CB0E7}"/>
                </a:ext>
              </a:extLst>
            </p:cNvPr>
            <p:cNvSpPr/>
            <p:nvPr/>
          </p:nvSpPr>
          <p:spPr>
            <a:xfrm rot="18013619">
              <a:off x="-745445" y="18440144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85E2F1E-0DC7-6399-E414-491DFE1B34A0}"/>
                </a:ext>
              </a:extLst>
            </p:cNvPr>
            <p:cNvSpPr/>
            <p:nvPr/>
          </p:nvSpPr>
          <p:spPr>
            <a:xfrm rot="7148119">
              <a:off x="1001544" y="5262900"/>
              <a:ext cx="16427173" cy="11943476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" name="Freeform 2">
            <a:extLst>
              <a:ext uri="{FF2B5EF4-FFF2-40B4-BE49-F238E27FC236}">
                <a16:creationId xmlns:a16="http://schemas.microsoft.com/office/drawing/2014/main" id="{AB30261C-B18A-1EC2-11EC-28B4CD561304}"/>
              </a:ext>
            </a:extLst>
          </p:cNvPr>
          <p:cNvSpPr/>
          <p:nvPr/>
        </p:nvSpPr>
        <p:spPr>
          <a:xfrm rot="4394390">
            <a:off x="13797758" y="-2731257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13FB5E00-422C-6BC2-E919-DD0797432091}"/>
              </a:ext>
            </a:extLst>
          </p:cNvPr>
          <p:cNvSpPr/>
          <p:nvPr/>
        </p:nvSpPr>
        <p:spPr>
          <a:xfrm rot="-1053307">
            <a:off x="15448482" y="1077966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AEC5A6-6A52-782C-455E-EF6C3C7BED31}"/>
              </a:ext>
            </a:extLst>
          </p:cNvPr>
          <p:cNvSpPr txBox="1"/>
          <p:nvPr/>
        </p:nvSpPr>
        <p:spPr>
          <a:xfrm>
            <a:off x="3657600" y="8396880"/>
            <a:ext cx="132148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i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</a:rPr>
              <a:t>Insérer des photos </a:t>
            </a: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ACF22FE7-F0B4-1432-AF1A-D8F0D064F85B}"/>
              </a:ext>
            </a:extLst>
          </p:cNvPr>
          <p:cNvSpPr/>
          <p:nvPr/>
        </p:nvSpPr>
        <p:spPr>
          <a:xfrm flipH="1">
            <a:off x="3886201" y="2095500"/>
            <a:ext cx="116585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A205D28-2EF4-56F3-6D8A-DC04F4405EA8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799504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B1EE014-362C-3946-AA94-245AAF82C9EE}"/>
              </a:ext>
            </a:extLst>
          </p:cNvPr>
          <p:cNvSpPr txBox="1"/>
          <p:nvPr/>
        </p:nvSpPr>
        <p:spPr>
          <a:xfrm>
            <a:off x="4610100" y="153660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Informer – communiquer lien école/familles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902CB89-E344-F2CC-CFD3-BEC40DF1C22B}"/>
              </a:ext>
            </a:extLst>
          </p:cNvPr>
          <p:cNvSpPr txBox="1"/>
          <p:nvPr/>
        </p:nvSpPr>
        <p:spPr>
          <a:xfrm>
            <a:off x="5525152" y="3182511"/>
            <a:ext cx="9144000" cy="3262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fr-FR" alt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site internet Apel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fr-FR" alt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page </a:t>
            </a:r>
            <a:r>
              <a:rPr lang="fr-FR" altLang="fr-FR" sz="2800" dirty="0" err="1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facebook</a:t>
            </a:r>
            <a:endParaRPr lang="fr-FR" altLang="fr-FR" sz="2800" dirty="0">
              <a:solidFill>
                <a:srgbClr val="1DB3AE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fr-FR" alt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par mail : </a:t>
            </a:r>
            <a:r>
              <a:rPr lang="fr-FR" altLang="fr-FR" sz="2800" dirty="0" err="1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Scoléo</a:t>
            </a:r>
            <a:r>
              <a:rPr lang="fr-FR" alt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, </a:t>
            </a:r>
            <a:r>
              <a:rPr lang="fr-FR" altLang="fr-FR" sz="2800" dirty="0" err="1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Pronotes</a:t>
            </a:r>
            <a:r>
              <a:rPr lang="fr-FR" alt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, </a:t>
            </a:r>
            <a:r>
              <a:rPr lang="fr-FR" altLang="fr-FR" sz="2800" dirty="0" err="1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EcoleDirect</a:t>
            </a:r>
            <a:r>
              <a:rPr lang="fr-FR" alt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…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fr-FR" alt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le journal du collège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fr-FR" alt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notre assemblée générale de ce jour 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48F693-CF05-3B44-E8E9-03AE073DAF57}"/>
              </a:ext>
            </a:extLst>
          </p:cNvPr>
          <p:cNvSpPr txBox="1"/>
          <p:nvPr/>
        </p:nvSpPr>
        <p:spPr>
          <a:xfrm>
            <a:off x="5542085" y="7581900"/>
            <a:ext cx="132148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i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</a:rPr>
              <a:t>Insérer des photos 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AA1E053E-4D3F-9B83-4CC5-1AA39EFFCC58}"/>
              </a:ext>
            </a:extLst>
          </p:cNvPr>
          <p:cNvGrpSpPr/>
          <p:nvPr/>
        </p:nvGrpSpPr>
        <p:grpSpPr>
          <a:xfrm>
            <a:off x="-6096000" y="-5905500"/>
            <a:ext cx="10612847" cy="20093882"/>
            <a:chOff x="1036405" y="3021051"/>
            <a:chExt cx="14150464" cy="26791843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5DE436E-E1B8-4B73-0D68-58742A67C27E}"/>
                </a:ext>
              </a:extLst>
            </p:cNvPr>
            <p:cNvSpPr/>
            <p:nvPr/>
          </p:nvSpPr>
          <p:spPr>
            <a:xfrm rot="18013619">
              <a:off x="-745445" y="18440144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C102AFBB-8ECE-5991-1B13-0BC15578D321}"/>
                </a:ext>
              </a:extLst>
            </p:cNvPr>
            <p:cNvSpPr/>
            <p:nvPr/>
          </p:nvSpPr>
          <p:spPr>
            <a:xfrm rot="7148119">
              <a:off x="1001544" y="5262900"/>
              <a:ext cx="16427173" cy="11943476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Freeform 2">
            <a:extLst>
              <a:ext uri="{FF2B5EF4-FFF2-40B4-BE49-F238E27FC236}">
                <a16:creationId xmlns:a16="http://schemas.microsoft.com/office/drawing/2014/main" id="{F32BCCD8-16E0-BB9E-789B-082BC264E714}"/>
              </a:ext>
            </a:extLst>
          </p:cNvPr>
          <p:cNvSpPr/>
          <p:nvPr/>
        </p:nvSpPr>
        <p:spPr>
          <a:xfrm rot="4394390">
            <a:off x="13797758" y="-2731257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9B71FA4F-57ED-BF34-09DB-A311B695D1C5}"/>
              </a:ext>
            </a:extLst>
          </p:cNvPr>
          <p:cNvSpPr/>
          <p:nvPr/>
        </p:nvSpPr>
        <p:spPr>
          <a:xfrm rot="-1053307">
            <a:off x="15448482" y="1077966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AutoShape 8">
            <a:extLst>
              <a:ext uri="{FF2B5EF4-FFF2-40B4-BE49-F238E27FC236}">
                <a16:creationId xmlns:a16="http://schemas.microsoft.com/office/drawing/2014/main" id="{7D2482E2-9BBB-76E5-8A17-3CFF5CF5C031}"/>
              </a:ext>
            </a:extLst>
          </p:cNvPr>
          <p:cNvSpPr/>
          <p:nvPr/>
        </p:nvSpPr>
        <p:spPr>
          <a:xfrm flipH="1" flipV="1">
            <a:off x="4800600" y="2182931"/>
            <a:ext cx="1078230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939D971C-5FAA-04A2-7009-6D906862C0F0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865078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C386C5D-EE04-9B77-1C70-355987BCC5F1}"/>
              </a:ext>
            </a:extLst>
          </p:cNvPr>
          <p:cNvSpPr txBox="1"/>
          <p:nvPr/>
        </p:nvSpPr>
        <p:spPr>
          <a:xfrm>
            <a:off x="5562600" y="1562100"/>
            <a:ext cx="716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Représenter les familles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E66CBD0-FD9D-8328-7AD8-1CBEC1A0B3FC}"/>
              </a:ext>
            </a:extLst>
          </p:cNvPr>
          <p:cNvSpPr txBox="1"/>
          <p:nvPr/>
        </p:nvSpPr>
        <p:spPr>
          <a:xfrm>
            <a:off x="5562600" y="3469005"/>
            <a:ext cx="9525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auprès de </a:t>
            </a:r>
            <a:r>
              <a:rPr lang="fr-FR" sz="2800" u="sng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la direction et de l’équipe éducative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solidFill>
                <a:srgbClr val="1DB3AE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lors du conseil d’établissement 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lors des conseils de classe via les parents correspondants de classe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en conseil de discipline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conseil pastoral</a:t>
            </a:r>
          </a:p>
          <a:p>
            <a:pPr marL="8001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FR" sz="2800" dirty="0">
              <a:solidFill>
                <a:srgbClr val="1DB3AE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solidFill>
                <a:srgbClr val="1DB3AE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marL="446088" lvl="1" indent="-446088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fr-FR" sz="28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auprès du mouvement de l’Apel (département)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867045C1-3910-47E2-8C11-E1B65E5492A0}"/>
              </a:ext>
            </a:extLst>
          </p:cNvPr>
          <p:cNvGrpSpPr/>
          <p:nvPr/>
        </p:nvGrpSpPr>
        <p:grpSpPr>
          <a:xfrm>
            <a:off x="-6096000" y="-5905500"/>
            <a:ext cx="10612847" cy="20093882"/>
            <a:chOff x="1036405" y="3021051"/>
            <a:chExt cx="14150464" cy="2679184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B963D12C-F8F1-7996-A7DB-76DF0E2BA637}"/>
                </a:ext>
              </a:extLst>
            </p:cNvPr>
            <p:cNvSpPr/>
            <p:nvPr/>
          </p:nvSpPr>
          <p:spPr>
            <a:xfrm rot="18013619">
              <a:off x="-745445" y="18440144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A46AFA36-3C42-AD33-FAC5-51294D692F36}"/>
                </a:ext>
              </a:extLst>
            </p:cNvPr>
            <p:cNvSpPr/>
            <p:nvPr/>
          </p:nvSpPr>
          <p:spPr>
            <a:xfrm rot="7148119">
              <a:off x="1001544" y="5262900"/>
              <a:ext cx="16427173" cy="11943476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Freeform 2">
            <a:extLst>
              <a:ext uri="{FF2B5EF4-FFF2-40B4-BE49-F238E27FC236}">
                <a16:creationId xmlns:a16="http://schemas.microsoft.com/office/drawing/2014/main" id="{738BCAB3-1B17-B5F5-7D5F-84B89D4B2B6B}"/>
              </a:ext>
            </a:extLst>
          </p:cNvPr>
          <p:cNvSpPr/>
          <p:nvPr/>
        </p:nvSpPr>
        <p:spPr>
          <a:xfrm rot="4394390">
            <a:off x="13797758" y="-2731257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99B9B947-9475-8233-D931-135E83F03CC5}"/>
              </a:ext>
            </a:extLst>
          </p:cNvPr>
          <p:cNvSpPr/>
          <p:nvPr/>
        </p:nvSpPr>
        <p:spPr>
          <a:xfrm rot="-1053307">
            <a:off x="15448482" y="1077966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083771-AB32-C02A-C722-1ED310CF0DDF}"/>
              </a:ext>
            </a:extLst>
          </p:cNvPr>
          <p:cNvSpPr txBox="1"/>
          <p:nvPr/>
        </p:nvSpPr>
        <p:spPr>
          <a:xfrm>
            <a:off x="5306016" y="8426291"/>
            <a:ext cx="132148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i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+mn-lt"/>
              </a:rPr>
              <a:t>Insérer des photos </a:t>
            </a:r>
          </a:p>
        </p:txBody>
      </p:sp>
      <p:sp>
        <p:nvSpPr>
          <p:cNvPr id="3" name="AutoShape 8">
            <a:extLst>
              <a:ext uri="{FF2B5EF4-FFF2-40B4-BE49-F238E27FC236}">
                <a16:creationId xmlns:a16="http://schemas.microsoft.com/office/drawing/2014/main" id="{95FE78BC-728A-B0C9-E241-7EC5EF354338}"/>
              </a:ext>
            </a:extLst>
          </p:cNvPr>
          <p:cNvSpPr/>
          <p:nvPr/>
        </p:nvSpPr>
        <p:spPr>
          <a:xfrm flipH="1" flipV="1">
            <a:off x="5562600" y="2208431"/>
            <a:ext cx="594360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21E11AAD-63D3-B1D0-8CA4-4347DBB65DE5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597410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/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18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5A425530-69CC-CC62-8992-747355409C57}"/>
              </a:ext>
            </a:extLst>
          </p:cNvPr>
          <p:cNvSpPr txBox="1">
            <a:spLocks/>
          </p:cNvSpPr>
          <p:nvPr/>
        </p:nvSpPr>
        <p:spPr>
          <a:xfrm>
            <a:off x="4952999" y="3888006"/>
            <a:ext cx="7775446" cy="25908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spc="67" dirty="0">
                <a:solidFill>
                  <a:srgbClr val="1DB3AE"/>
                </a:solidFill>
                <a:latin typeface="Poppins Bold"/>
                <a:cs typeface="Poppins Bold"/>
                <a:sym typeface="Poppins Bold"/>
              </a:rPr>
              <a:t>Rapport financier</a:t>
            </a:r>
            <a:endParaRPr lang="fr-FR" sz="6600" dirty="0">
              <a:solidFill>
                <a:srgbClr val="1DB3AE"/>
              </a:solidFill>
            </a:endParaRP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4F6CCE8E-0359-B0EC-B303-00F119CAD287}"/>
              </a:ext>
            </a:extLst>
          </p:cNvPr>
          <p:cNvSpPr/>
          <p:nvPr/>
        </p:nvSpPr>
        <p:spPr>
          <a:xfrm flipH="1">
            <a:off x="6545092" y="6224265"/>
            <a:ext cx="4834971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E289B26B-58CC-529C-C7E7-83C71DE75C0E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4128C1A-8A8D-D4A9-5B4E-38EB98CB9EFA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D8517B1-293F-E420-01D8-71705F2D0DF6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Freeform 2">
            <a:extLst>
              <a:ext uri="{FF2B5EF4-FFF2-40B4-BE49-F238E27FC236}">
                <a16:creationId xmlns:a16="http://schemas.microsoft.com/office/drawing/2014/main" id="{72EEC5D2-8F2E-A446-17CB-3323DA083730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C7CE32C6-277A-8D79-B445-180523F82FFB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185345-0FFF-D874-7DCC-301E4F302126}"/>
              </a:ext>
            </a:extLst>
          </p:cNvPr>
          <p:cNvSpPr txBox="1"/>
          <p:nvPr/>
        </p:nvSpPr>
        <p:spPr>
          <a:xfrm>
            <a:off x="5905498" y="1256863"/>
            <a:ext cx="91016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Chiffres clés –  2025/ 2026</a:t>
            </a:r>
            <a:endParaRPr lang="fr-FR" altLang="fr-FR" sz="3600" dirty="0">
              <a:solidFill>
                <a:srgbClr val="CE007F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C21328-9F39-9E4A-B906-D312AC6320CB}"/>
              </a:ext>
            </a:extLst>
          </p:cNvPr>
          <p:cNvSpPr txBox="1"/>
          <p:nvPr/>
        </p:nvSpPr>
        <p:spPr>
          <a:xfrm>
            <a:off x="4732866" y="3463565"/>
            <a:ext cx="22828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200" b="1" dirty="0" err="1">
                <a:solidFill>
                  <a:srgbClr val="91C031"/>
                </a:solidFill>
                <a:latin typeface="Poppins Bold" panose="00000800000000000000" charset="0"/>
                <a:cs typeface="Poppins Bold" panose="00000800000000000000" charset="0"/>
              </a:rPr>
              <a:t>xxxx</a:t>
            </a:r>
            <a:endParaRPr lang="fr-FR" sz="7200" b="1" dirty="0">
              <a:latin typeface="Poppins Bold" panose="00000800000000000000" charset="0"/>
              <a:cs typeface="Poppins Bold" panose="00000800000000000000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1A5D718-4BC6-8C96-C41F-968B1FAE2421}"/>
              </a:ext>
            </a:extLst>
          </p:cNvPr>
          <p:cNvSpPr txBox="1"/>
          <p:nvPr/>
        </p:nvSpPr>
        <p:spPr>
          <a:xfrm>
            <a:off x="6990352" y="4897142"/>
            <a:ext cx="22828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7200" b="1" dirty="0" err="1">
                <a:solidFill>
                  <a:srgbClr val="64578E"/>
                </a:solidFill>
                <a:latin typeface="Poppins Bold" panose="00000800000000000000" charset="0"/>
                <a:cs typeface="Poppins Bold" panose="00000800000000000000" charset="0"/>
              </a:rPr>
              <a:t>xxxx</a:t>
            </a:r>
            <a:endParaRPr lang="fr-FR" altLang="fr-FR" sz="7200" b="1" dirty="0">
              <a:solidFill>
                <a:srgbClr val="64578E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29A192D-D09E-2018-E9F1-5C0874409676}"/>
              </a:ext>
            </a:extLst>
          </p:cNvPr>
          <p:cNvSpPr txBox="1"/>
          <p:nvPr/>
        </p:nvSpPr>
        <p:spPr>
          <a:xfrm>
            <a:off x="9211730" y="6284797"/>
            <a:ext cx="24892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7200" b="1" dirty="0" err="1">
                <a:solidFill>
                  <a:srgbClr val="79BBB1"/>
                </a:solidFill>
                <a:latin typeface="Poppins Bold" panose="00000800000000000000" charset="0"/>
                <a:cs typeface="Poppins Bold" panose="00000800000000000000" charset="0"/>
              </a:rPr>
              <a:t>xxxx</a:t>
            </a:r>
            <a:endParaRPr lang="fr-FR" altLang="fr-FR" sz="7200" b="1" dirty="0">
              <a:solidFill>
                <a:srgbClr val="79BBB1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E4879D2B-84A2-FEBA-2D79-0C78FA402A98}"/>
              </a:ext>
            </a:extLst>
          </p:cNvPr>
          <p:cNvSpPr/>
          <p:nvPr/>
        </p:nvSpPr>
        <p:spPr>
          <a:xfrm flipH="1">
            <a:off x="6095999" y="1903194"/>
            <a:ext cx="6096001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36C8162D-09E0-754B-6061-720FFBC19CE7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115095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E8E3-7F6D-FDCA-0B64-EB849FC9A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5799572-A9F4-02D0-AC34-AB3CA7334D64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F889EED-3673-2DE7-3C05-D4EF9F5E5010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F2B428F3-7259-5A47-D97A-1702DC009925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Freeform 2">
            <a:extLst>
              <a:ext uri="{FF2B5EF4-FFF2-40B4-BE49-F238E27FC236}">
                <a16:creationId xmlns:a16="http://schemas.microsoft.com/office/drawing/2014/main" id="{70019A35-8F60-B1BB-0575-10FF5F796A2E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3609FE3D-B6C6-C11B-FC36-21AEE6F5F51D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7" name="Image 1">
            <a:extLst>
              <a:ext uri="{FF2B5EF4-FFF2-40B4-BE49-F238E27FC236}">
                <a16:creationId xmlns:a16="http://schemas.microsoft.com/office/drawing/2014/main" id="{0A99EBF1-89C8-AE42-F914-CB764FD2C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182" y="1485900"/>
            <a:ext cx="15144657" cy="880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8FAAD2D-A3ED-198B-51E9-8AF106EB4C24}"/>
              </a:ext>
            </a:extLst>
          </p:cNvPr>
          <p:cNvSpPr txBox="1"/>
          <p:nvPr/>
        </p:nvSpPr>
        <p:spPr>
          <a:xfrm>
            <a:off x="5524499" y="620932"/>
            <a:ext cx="8534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Compte de résultat au 31/08/2026</a:t>
            </a:r>
          </a:p>
        </p:txBody>
      </p:sp>
      <p:sp>
        <p:nvSpPr>
          <p:cNvPr id="9" name="AutoShape 7">
            <a:extLst>
              <a:ext uri="{FF2B5EF4-FFF2-40B4-BE49-F238E27FC236}">
                <a16:creationId xmlns:a16="http://schemas.microsoft.com/office/drawing/2014/main" id="{0F6CB17B-2EE6-C992-0C3B-B0553C8392CD}"/>
              </a:ext>
            </a:extLst>
          </p:cNvPr>
          <p:cNvSpPr/>
          <p:nvPr/>
        </p:nvSpPr>
        <p:spPr>
          <a:xfrm flipH="1">
            <a:off x="5791200" y="1254563"/>
            <a:ext cx="80009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F452B757-EAD2-1DF1-A5F1-73C666DCA967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7197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1B545-B31B-32F9-1AEE-F3696B296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25B0323-DA50-2AB6-B0BF-8501D6AB503C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E0DD101-C108-448F-C9D3-048A7D3E08EF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A04AFD88-85E9-065B-059E-B94F0EA65BB4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026F713-9113-0C3F-CED0-99243A57004C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B96666A-22C7-4104-F5FA-938C8402BB67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E55EE726-E929-9BDF-C0A7-F7BF2350D494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21</a:t>
            </a:r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FD2F90C0-28FB-D587-DC5F-8734B4441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443" y="1973288"/>
            <a:ext cx="12054210" cy="789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4">
            <a:extLst>
              <a:ext uri="{FF2B5EF4-FFF2-40B4-BE49-F238E27FC236}">
                <a16:creationId xmlns:a16="http://schemas.microsoft.com/office/drawing/2014/main" id="{0FD40BBE-FAE8-E3C5-E39E-C4122E027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1519" y="1028700"/>
            <a:ext cx="50599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Bilan au 31/08/2026</a:t>
            </a:r>
          </a:p>
        </p:txBody>
      </p:sp>
      <p:sp>
        <p:nvSpPr>
          <p:cNvPr id="9" name="AutoShape 7">
            <a:extLst>
              <a:ext uri="{FF2B5EF4-FFF2-40B4-BE49-F238E27FC236}">
                <a16:creationId xmlns:a16="http://schemas.microsoft.com/office/drawing/2014/main" id="{EB5BB7A3-93A0-72CB-2C84-596D11B010C8}"/>
              </a:ext>
            </a:extLst>
          </p:cNvPr>
          <p:cNvSpPr/>
          <p:nvPr/>
        </p:nvSpPr>
        <p:spPr>
          <a:xfrm flipH="1" flipV="1">
            <a:off x="7115815" y="1675031"/>
            <a:ext cx="4771392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0778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8CAD7-63DA-7800-CFC6-FDEBCEE2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2235F8D-6603-17D2-FE40-C03B2CB64B53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FB90ED1-CFBC-E401-29DD-96C2FA79B221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C4CFD6E-D94D-619A-35EB-E5608ABB3516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A872CE9-C42C-8D28-F47B-4FA8F3F83F5F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1A2B7D4-DE3E-0EC3-149B-A1CAF6AF4F9D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D32B62F2-E1D1-A04E-5C53-D613AF433B3E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22</a:t>
            </a:r>
          </a:p>
        </p:txBody>
      </p:sp>
      <p:pic>
        <p:nvPicPr>
          <p:cNvPr id="8" name="Image 4">
            <a:extLst>
              <a:ext uri="{FF2B5EF4-FFF2-40B4-BE49-F238E27FC236}">
                <a16:creationId xmlns:a16="http://schemas.microsoft.com/office/drawing/2014/main" id="{0B5D2429-8C69-EB07-DEFD-03CE22ED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67" y="952500"/>
            <a:ext cx="7312865" cy="54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ECD4C3E-0DCA-B31B-524B-9A57329D4A66}"/>
              </a:ext>
            </a:extLst>
          </p:cNvPr>
          <p:cNvSpPr txBox="1"/>
          <p:nvPr/>
        </p:nvSpPr>
        <p:spPr>
          <a:xfrm>
            <a:off x="2752950" y="7482577"/>
            <a:ext cx="12782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dirty="0">
                <a:solidFill>
                  <a:srgbClr val="CE007F"/>
                </a:solidFill>
                <a:latin typeface="Poppins Bold" panose="00000800000000000000" charset="0"/>
                <a:ea typeface="+mj-ea"/>
                <a:cs typeface="Poppins Bold" panose="00000800000000000000" charset="0"/>
              </a:rPr>
              <a:t>Approbation compte de résultat et bilan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859C4452-9E1C-CF80-1D35-A0F764230879}"/>
              </a:ext>
            </a:extLst>
          </p:cNvPr>
          <p:cNvSpPr/>
          <p:nvPr/>
        </p:nvSpPr>
        <p:spPr>
          <a:xfrm flipH="1">
            <a:off x="4343400" y="8420100"/>
            <a:ext cx="960120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766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CB7C-72F1-DD75-AAA7-6D3EA2E11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E386C74-04E5-9C51-5EE5-8B92B0FFD463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5BC356E-ABEF-39D0-061F-4B2A191D676C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D9B0165F-95B7-D512-4A62-84AEC7B94933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81CA0FD-F655-8B98-D05B-A2465F567220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A2CB968-D04C-9367-428A-A5CEDC9F1E88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91D82A6F-8A7D-2504-3747-0CF072E68294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23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01DE89DE-2AE1-3C6C-3C4A-B59A443CA326}"/>
              </a:ext>
            </a:extLst>
          </p:cNvPr>
          <p:cNvSpPr txBox="1">
            <a:spLocks/>
          </p:cNvSpPr>
          <p:nvPr/>
        </p:nvSpPr>
        <p:spPr>
          <a:xfrm>
            <a:off x="4952999" y="3888006"/>
            <a:ext cx="7775446" cy="25908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spc="67" dirty="0">
                <a:solidFill>
                  <a:srgbClr val="1DB3AE"/>
                </a:solidFill>
                <a:latin typeface="Poppins Bold"/>
                <a:cs typeface="Poppins Bold"/>
                <a:sym typeface="Poppins Bold"/>
              </a:rPr>
              <a:t>Rapport </a:t>
            </a:r>
            <a:r>
              <a:rPr lang="en-US" sz="6600" b="1" spc="67" dirty="0" err="1">
                <a:solidFill>
                  <a:srgbClr val="1DB3AE"/>
                </a:solidFill>
                <a:latin typeface="Poppins Bold"/>
                <a:cs typeface="Poppins Bold"/>
                <a:sym typeface="Poppins Bold"/>
              </a:rPr>
              <a:t>d’orientation</a:t>
            </a:r>
            <a:endParaRPr lang="fr-FR" sz="6600" dirty="0">
              <a:solidFill>
                <a:srgbClr val="1DB3AE"/>
              </a:solidFill>
            </a:endParaRP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E922710E-DA26-4FFD-04DB-CF5027A7471D}"/>
              </a:ext>
            </a:extLst>
          </p:cNvPr>
          <p:cNvSpPr/>
          <p:nvPr/>
        </p:nvSpPr>
        <p:spPr>
          <a:xfrm flipH="1">
            <a:off x="5260846" y="6150019"/>
            <a:ext cx="74675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5554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C692-C62D-CB44-75EC-8842DA35B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8E0B34E-56B0-2907-8ED8-8EF2676AA201}"/>
              </a:ext>
            </a:extLst>
          </p:cNvPr>
          <p:cNvSpPr txBox="1"/>
          <p:nvPr/>
        </p:nvSpPr>
        <p:spPr>
          <a:xfrm>
            <a:off x="4925613" y="2276279"/>
            <a:ext cx="8333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Rapport d’orientation 2026/2027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705F351D-9EC4-03BB-0D74-3081512BD5CA}"/>
              </a:ext>
            </a:extLst>
          </p:cNvPr>
          <p:cNvGrpSpPr/>
          <p:nvPr/>
        </p:nvGrpSpPr>
        <p:grpSpPr>
          <a:xfrm>
            <a:off x="-6134043" y="-5925712"/>
            <a:ext cx="10612847" cy="20093882"/>
            <a:chOff x="1036405" y="3021051"/>
            <a:chExt cx="14150464" cy="2679184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E6D4817C-69FE-65E5-5636-CB3A220D1B04}"/>
                </a:ext>
              </a:extLst>
            </p:cNvPr>
            <p:cNvSpPr/>
            <p:nvPr/>
          </p:nvSpPr>
          <p:spPr>
            <a:xfrm rot="18013619">
              <a:off x="-745445" y="18440144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B280F7DE-2EFF-8647-19D8-C6BDCBD7EEC5}"/>
                </a:ext>
              </a:extLst>
            </p:cNvPr>
            <p:cNvSpPr/>
            <p:nvPr/>
          </p:nvSpPr>
          <p:spPr>
            <a:xfrm rot="7148119">
              <a:off x="1001544" y="5262900"/>
              <a:ext cx="16427173" cy="11943476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" name="Freeform 2">
            <a:extLst>
              <a:ext uri="{FF2B5EF4-FFF2-40B4-BE49-F238E27FC236}">
                <a16:creationId xmlns:a16="http://schemas.microsoft.com/office/drawing/2014/main" id="{9A47C7B6-7099-9127-D730-F7E1853556BA}"/>
              </a:ext>
            </a:extLst>
          </p:cNvPr>
          <p:cNvSpPr/>
          <p:nvPr/>
        </p:nvSpPr>
        <p:spPr>
          <a:xfrm rot="4394390">
            <a:off x="13797758" y="-2731257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DD1F5F83-C7B7-95DE-9D8D-176BC4E1C384}"/>
              </a:ext>
            </a:extLst>
          </p:cNvPr>
          <p:cNvSpPr/>
          <p:nvPr/>
        </p:nvSpPr>
        <p:spPr>
          <a:xfrm rot="-1053307">
            <a:off x="15448482" y="1077966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ZoneTexte 3">
            <a:extLst>
              <a:ext uri="{FF2B5EF4-FFF2-40B4-BE49-F238E27FC236}">
                <a16:creationId xmlns:a16="http://schemas.microsoft.com/office/drawing/2014/main" id="{75C291F8-FC27-C97D-E452-9E4459C1A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352086"/>
            <a:ext cx="480060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fr-FR" altLang="fr-FR" sz="2400" b="1" dirty="0">
                <a:solidFill>
                  <a:srgbClr val="1DB3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des actions pérennes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Char char="•"/>
            </a:pPr>
            <a:r>
              <a:rPr lang="fr-FR" altLang="fr-FR" sz="2800" dirty="0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 </a:t>
            </a:r>
            <a:r>
              <a:rPr lang="fr-FR" altLang="fr-FR" sz="2800" dirty="0" err="1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Xxxxx</a:t>
            </a:r>
            <a:endParaRPr lang="fr-FR" altLang="fr-FR" sz="2800" dirty="0">
              <a:solidFill>
                <a:schemeClr val="tx1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Char char="•"/>
            </a:pPr>
            <a:r>
              <a:rPr lang="fr-FR" altLang="fr-FR" sz="2800" dirty="0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 </a:t>
            </a:r>
            <a:r>
              <a:rPr lang="fr-FR" altLang="fr-FR" sz="2800" dirty="0" err="1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Xxxxx</a:t>
            </a:r>
            <a:endParaRPr lang="fr-FR" altLang="fr-FR" sz="2800" dirty="0">
              <a:solidFill>
                <a:schemeClr val="tx1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Char char="•"/>
            </a:pPr>
            <a:r>
              <a:rPr lang="fr-FR" altLang="fr-FR" sz="2800" dirty="0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 </a:t>
            </a:r>
            <a:r>
              <a:rPr lang="fr-FR" altLang="fr-FR" sz="2800" dirty="0" err="1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xxxxxxx</a:t>
            </a:r>
            <a:endParaRPr lang="fr-FR" altLang="fr-FR" sz="2800" dirty="0">
              <a:solidFill>
                <a:schemeClr val="tx1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2400" dirty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6" name="ZoneTexte 6">
            <a:extLst>
              <a:ext uri="{FF2B5EF4-FFF2-40B4-BE49-F238E27FC236}">
                <a16:creationId xmlns:a16="http://schemas.microsoft.com/office/drawing/2014/main" id="{A704D340-505F-BFD6-29C8-93DDF76F6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7400" y="6300788"/>
            <a:ext cx="5459412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fr-FR" altLang="fr-FR" sz="2400" b="1" dirty="0">
                <a:solidFill>
                  <a:srgbClr val="1DB3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des projets en cours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Char char="•"/>
            </a:pPr>
            <a:r>
              <a:rPr lang="fr-FR" altLang="fr-FR" sz="2800" dirty="0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 semaine des Apel 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2800" dirty="0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   </a:t>
            </a:r>
            <a:r>
              <a:rPr lang="fr-FR" altLang="fr-FR" sz="2800" dirty="0" err="1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Xxxxx</a:t>
            </a:r>
            <a:endParaRPr lang="fr-FR" altLang="fr-FR" sz="2800" dirty="0">
              <a:solidFill>
                <a:schemeClr val="tx1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Char char="•"/>
            </a:pPr>
            <a:r>
              <a:rPr lang="fr-FR" altLang="fr-FR" sz="2800" dirty="0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 </a:t>
            </a:r>
            <a:r>
              <a:rPr lang="fr-FR" altLang="fr-FR" sz="2800" dirty="0" err="1">
                <a:solidFill>
                  <a:schemeClr val="tx1"/>
                </a:solidFill>
                <a:latin typeface="Poppins Bold" panose="00000800000000000000" charset="0"/>
                <a:cs typeface="Poppins Bold" panose="00000800000000000000" charset="0"/>
              </a:rPr>
              <a:t>xxxxxxx</a:t>
            </a:r>
            <a:endParaRPr lang="fr-FR" altLang="fr-FR" sz="2800" dirty="0">
              <a:solidFill>
                <a:schemeClr val="tx1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2400" dirty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E2761D0F-DE37-9409-8E3D-51FBDBF1E092}"/>
              </a:ext>
            </a:extLst>
          </p:cNvPr>
          <p:cNvSpPr/>
          <p:nvPr/>
        </p:nvSpPr>
        <p:spPr>
          <a:xfrm flipH="1" flipV="1">
            <a:off x="5029200" y="2922610"/>
            <a:ext cx="76961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9D4E509C-8A32-224E-C9D2-67E7B037462A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316836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A444D-C468-A8C4-F2AE-48A07ED60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3F7C8B4-C2EA-F604-E40D-4BB0CC27A3FB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A503814-D8E1-1F42-E40F-1DAD99F84BDC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73DD415-D8A2-B1A5-B553-8B7C90F796DA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CE2E0C5-7FB9-AC07-5B61-5099367CB324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A618828-C45C-DC44-EF54-5C24008756AC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9E004B04-4B1E-A78E-B1A6-E992575F5106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25</a:t>
            </a:r>
          </a:p>
        </p:txBody>
      </p:sp>
      <p:pic>
        <p:nvPicPr>
          <p:cNvPr id="8" name="Image 4">
            <a:extLst>
              <a:ext uri="{FF2B5EF4-FFF2-40B4-BE49-F238E27FC236}">
                <a16:creationId xmlns:a16="http://schemas.microsoft.com/office/drawing/2014/main" id="{D5DE7217-49AA-9AE6-C0BF-AF2D2B005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67" y="952500"/>
            <a:ext cx="7312865" cy="54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8B0293-F2BE-04A6-D9EE-923451CF97EC}"/>
              </a:ext>
            </a:extLst>
          </p:cNvPr>
          <p:cNvSpPr txBox="1"/>
          <p:nvPr/>
        </p:nvSpPr>
        <p:spPr>
          <a:xfrm>
            <a:off x="2752950" y="7482577"/>
            <a:ext cx="12782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dirty="0">
                <a:solidFill>
                  <a:srgbClr val="CE007F"/>
                </a:solidFill>
                <a:latin typeface="Poppins Bold" panose="00000800000000000000" charset="0"/>
                <a:ea typeface="+mj-ea"/>
                <a:cs typeface="Poppins Bold" panose="00000800000000000000" charset="0"/>
              </a:rPr>
              <a:t>Vote du rapport d’orientation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69A13EC9-C778-29C0-775C-9C5E3D5C6DDE}"/>
              </a:ext>
            </a:extLst>
          </p:cNvPr>
          <p:cNvSpPr/>
          <p:nvPr/>
        </p:nvSpPr>
        <p:spPr>
          <a:xfrm flipH="1">
            <a:off x="5257800" y="8267700"/>
            <a:ext cx="777240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224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2FF3E-EA68-5836-D1B4-0EF203703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0E052EE-C679-3132-9147-57DA118F0987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5B92C6D-6978-1435-6313-C091BC9C61AF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20DFD73-A795-6E44-70EB-656FC7F57D38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2E8BB31-589B-2E6E-6317-B39596F37E59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996C37C-3C8C-063B-6169-ADF30488C35F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B1CA42DA-D1B7-51ED-0332-C0FBD3C13C8D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26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5339F2C0-B777-4D69-097A-7CB067C6E142}"/>
              </a:ext>
            </a:extLst>
          </p:cNvPr>
          <p:cNvSpPr txBox="1">
            <a:spLocks/>
          </p:cNvSpPr>
          <p:nvPr/>
        </p:nvSpPr>
        <p:spPr>
          <a:xfrm>
            <a:off x="4075938" y="3848100"/>
            <a:ext cx="10136123" cy="2590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6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Budget prévisionnel 2026/2027</a:t>
            </a: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9E523533-9D0C-044C-6714-7CE29A25186C}"/>
              </a:ext>
            </a:extLst>
          </p:cNvPr>
          <p:cNvSpPr/>
          <p:nvPr/>
        </p:nvSpPr>
        <p:spPr>
          <a:xfrm flipH="1" flipV="1">
            <a:off x="4419599" y="6245432"/>
            <a:ext cx="94487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32911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64A98-C21C-21C5-36A9-AB7EB874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8916ABB-E0A6-C3B1-C6D1-F0A19C9AC368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B13FD639-4FEE-7268-1154-72EA9A4818C6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9CC951A-CD1C-CD45-260F-A6528306D887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Freeform 2">
            <a:extLst>
              <a:ext uri="{FF2B5EF4-FFF2-40B4-BE49-F238E27FC236}">
                <a16:creationId xmlns:a16="http://schemas.microsoft.com/office/drawing/2014/main" id="{B2444E06-EB55-1253-6DB0-586E5773BA54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EC4E199D-A903-5186-6F83-518595F6F02B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7" name="Image 1">
            <a:extLst>
              <a:ext uri="{FF2B5EF4-FFF2-40B4-BE49-F238E27FC236}">
                <a16:creationId xmlns:a16="http://schemas.microsoft.com/office/drawing/2014/main" id="{B9C11C8F-DE94-A69B-970D-17EA8F9D5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182" y="1485900"/>
            <a:ext cx="15144657" cy="880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4549002-3EDC-3C0A-5FA1-02B015950C81}"/>
              </a:ext>
            </a:extLst>
          </p:cNvPr>
          <p:cNvSpPr txBox="1"/>
          <p:nvPr/>
        </p:nvSpPr>
        <p:spPr>
          <a:xfrm>
            <a:off x="5995543" y="723900"/>
            <a:ext cx="7658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Budget prévisionnel 2026/2027</a:t>
            </a:r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DE217659-EA5B-196B-2E16-07C2B02DA6F9}"/>
              </a:ext>
            </a:extLst>
          </p:cNvPr>
          <p:cNvSpPr/>
          <p:nvPr/>
        </p:nvSpPr>
        <p:spPr>
          <a:xfrm flipH="1">
            <a:off x="5995543" y="1367493"/>
            <a:ext cx="7491858" cy="2738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E4A7CA1C-F64A-7777-0E6C-099DD2F8744A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776371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8F9C0-4197-FA3E-E521-D1522B0BF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5ECA2AB-F7BB-3D8B-27E2-20C4512B4B40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687C654-5FD1-DAC2-D860-0D15E9FA152A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96A2331-FD02-0546-5A9B-37F567848D56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E3A99E3-C2E1-B57D-3E5C-6478AAFA9516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561091C-D1F5-2972-D2BA-81682B5EF44B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DF613E56-072C-9EA7-9F8C-59CA20C9726C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28</a:t>
            </a:r>
          </a:p>
        </p:txBody>
      </p:sp>
      <p:pic>
        <p:nvPicPr>
          <p:cNvPr id="8" name="Image 4">
            <a:extLst>
              <a:ext uri="{FF2B5EF4-FFF2-40B4-BE49-F238E27FC236}">
                <a16:creationId xmlns:a16="http://schemas.microsoft.com/office/drawing/2014/main" id="{BC7D0D05-AB67-EBEC-A3E4-A4C4F07B2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67" y="952500"/>
            <a:ext cx="7312865" cy="54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7C6C71D-9061-8166-A0F3-D60B537C4952}"/>
              </a:ext>
            </a:extLst>
          </p:cNvPr>
          <p:cNvSpPr txBox="1"/>
          <p:nvPr/>
        </p:nvSpPr>
        <p:spPr>
          <a:xfrm>
            <a:off x="2752950" y="7482577"/>
            <a:ext cx="12782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dirty="0">
                <a:solidFill>
                  <a:srgbClr val="CE007F"/>
                </a:solidFill>
                <a:latin typeface="Poppins Bold" panose="00000800000000000000" charset="0"/>
                <a:ea typeface="+mj-ea"/>
                <a:cs typeface="Poppins Bold" panose="00000800000000000000" charset="0"/>
              </a:rPr>
              <a:t>Vote du budget prévisionnel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09845184-F804-0886-A6BF-C4A731DB9A5B}"/>
              </a:ext>
            </a:extLst>
          </p:cNvPr>
          <p:cNvSpPr/>
          <p:nvPr/>
        </p:nvSpPr>
        <p:spPr>
          <a:xfrm flipH="1" flipV="1">
            <a:off x="5867400" y="8128908"/>
            <a:ext cx="6553200" cy="22884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368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8EB31-4E8E-53F6-AC45-51500ABA5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0CEF8E8-5A06-FA2A-E361-0D3DE752BD6F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9597C24-5469-2208-4E9C-76551D3A0FCC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22F3A19-91B5-1BDE-CD28-8DDC4E10EF2A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86C285E-B885-4479-B227-7F16F21C69D5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AF8A973-9D11-B2E8-72CE-E5823AF318FD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E10035BE-BFE2-6A02-15F9-41A5DDCB3317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29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195E43B9-8DA4-8770-E69C-EF1B246EC6E0}"/>
              </a:ext>
            </a:extLst>
          </p:cNvPr>
          <p:cNvSpPr txBox="1">
            <a:spLocks/>
          </p:cNvSpPr>
          <p:nvPr/>
        </p:nvSpPr>
        <p:spPr>
          <a:xfrm>
            <a:off x="4286033" y="3848100"/>
            <a:ext cx="8649134" cy="2590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6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Cotisation</a:t>
            </a:r>
            <a:r>
              <a:rPr lang="fr-FR" sz="73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</a:t>
            </a:r>
            <a:r>
              <a:rPr lang="fr-FR" sz="66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2026/2027</a:t>
            </a: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A227F4B0-1BB9-DDBE-36A2-0455F696A0E3}"/>
              </a:ext>
            </a:extLst>
          </p:cNvPr>
          <p:cNvSpPr/>
          <p:nvPr/>
        </p:nvSpPr>
        <p:spPr>
          <a:xfrm flipH="1">
            <a:off x="6019800" y="6224265"/>
            <a:ext cx="533400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4479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7444566" y="4537514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1" y="0"/>
                </a:lnTo>
                <a:lnTo>
                  <a:pt x="9865951" y="7193175"/>
                </a:lnTo>
                <a:lnTo>
                  <a:pt x="0" y="7193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5815212" y="655165"/>
            <a:ext cx="757081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Le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montant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cotisation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8" name="Freeform 8"/>
          <p:cNvSpPr/>
          <p:nvPr/>
        </p:nvSpPr>
        <p:spPr>
          <a:xfrm>
            <a:off x="5220800" y="2479467"/>
            <a:ext cx="8312519" cy="8150935"/>
          </a:xfrm>
          <a:custGeom>
            <a:avLst/>
            <a:gdLst/>
            <a:ahLst/>
            <a:cxnLst/>
            <a:rect l="l" t="t" r="r" b="b"/>
            <a:pathLst>
              <a:path w="8312519" h="8150935">
                <a:moveTo>
                  <a:pt x="0" y="0"/>
                </a:moveTo>
                <a:lnTo>
                  <a:pt x="8312519" y="0"/>
                </a:lnTo>
                <a:lnTo>
                  <a:pt x="8312519" y="8150936"/>
                </a:lnTo>
                <a:lnTo>
                  <a:pt x="0" y="815093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solidFill>
              <a:srgbClr val="1DB3AE"/>
            </a:solidFill>
          </a:ln>
        </p:spPr>
        <p:txBody>
          <a:bodyPr/>
          <a:lstStyle/>
          <a:p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8723440" y="5854121"/>
            <a:ext cx="1754365" cy="175436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007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9116949" y="6283408"/>
            <a:ext cx="989247" cy="851989"/>
          </a:xfrm>
          <a:custGeom>
            <a:avLst/>
            <a:gdLst/>
            <a:ahLst/>
            <a:cxnLst/>
            <a:rect l="l" t="t" r="r" b="b"/>
            <a:pathLst>
              <a:path w="989247" h="851989">
                <a:moveTo>
                  <a:pt x="0" y="0"/>
                </a:moveTo>
                <a:lnTo>
                  <a:pt x="989247" y="0"/>
                </a:lnTo>
                <a:lnTo>
                  <a:pt x="989247" y="851989"/>
                </a:lnTo>
                <a:lnTo>
                  <a:pt x="0" y="851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7847589" y="2464977"/>
            <a:ext cx="5511627" cy="388895"/>
            <a:chOff x="0" y="0"/>
            <a:chExt cx="1451622" cy="1024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51622" cy="102425"/>
            </a:xfrm>
            <a:custGeom>
              <a:avLst/>
              <a:gdLst/>
              <a:ahLst/>
              <a:cxnLst/>
              <a:rect l="l" t="t" r="r" b="b"/>
              <a:pathLst>
                <a:path w="1451622" h="102425">
                  <a:moveTo>
                    <a:pt x="0" y="0"/>
                  </a:moveTo>
                  <a:lnTo>
                    <a:pt x="1451622" y="0"/>
                  </a:lnTo>
                  <a:lnTo>
                    <a:pt x="1451622" y="102425"/>
                  </a:lnTo>
                  <a:lnTo>
                    <a:pt x="0" y="1024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451622" cy="159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7373600" y="9228080"/>
            <a:ext cx="49162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03658" y="1732707"/>
            <a:ext cx="9946803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Vous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avez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versé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votre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cotisation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ou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vous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souhaitez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le faire.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C’est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notre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assemblée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générale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qui statue sur son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montant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Voici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à quoi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elle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sert</a:t>
            </a:r>
            <a:r>
              <a:rPr lang="en-US" sz="2100" i="1" spc="42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:</a:t>
            </a:r>
          </a:p>
        </p:txBody>
      </p:sp>
      <p:grpSp>
        <p:nvGrpSpPr>
          <p:cNvPr id="18" name="Group 18"/>
          <p:cNvGrpSpPr/>
          <p:nvPr/>
        </p:nvGrpSpPr>
        <p:grpSpPr>
          <a:xfrm rot="-794643">
            <a:off x="1637472" y="4955947"/>
            <a:ext cx="3300353" cy="2002645"/>
            <a:chOff x="0" y="0"/>
            <a:chExt cx="4400471" cy="2670194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9050"/>
              <a:ext cx="4400471" cy="2384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60"/>
                </a:lnSpc>
              </a:pPr>
              <a:r>
                <a:rPr lang="en-US" sz="4088" spc="-204">
                  <a:solidFill>
                    <a:srgbClr val="1DB3A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j’adhère,</a:t>
              </a:r>
            </a:p>
            <a:p>
              <a:pPr algn="l">
                <a:lnSpc>
                  <a:spcPts val="4660"/>
                </a:lnSpc>
              </a:pPr>
              <a:r>
                <a:rPr lang="en-US" sz="4088" spc="-204">
                  <a:solidFill>
                    <a:srgbClr val="1DB3A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je soutiens,</a:t>
              </a:r>
            </a:p>
            <a:p>
              <a:pPr algn="l">
                <a:lnSpc>
                  <a:spcPts val="4660"/>
                </a:lnSpc>
              </a:pPr>
              <a:r>
                <a:rPr lang="en-US" sz="4088" spc="-204">
                  <a:solidFill>
                    <a:srgbClr val="1DB3A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je m’engage !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487740"/>
              <a:ext cx="4400471" cy="182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76"/>
                </a:lnSpc>
              </a:pPr>
              <a:r>
                <a:rPr lang="en-US" sz="905" spc="45">
                  <a:solidFill>
                    <a:srgbClr val="CE007F"/>
                  </a:solidFill>
                  <a:latin typeface="Sanchez"/>
                  <a:ea typeface="Sanchez"/>
                  <a:cs typeface="Sanchez"/>
                  <a:sym typeface="Sanchez"/>
                </a:rPr>
                <a:t>VERSER LA COTISATION, C’EST DÉJÀ S’ENGAGER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025408" y="4725093"/>
            <a:ext cx="2068807" cy="57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3"/>
              </a:lnSpc>
              <a:spcBef>
                <a:spcPct val="0"/>
              </a:spcBef>
            </a:pPr>
            <a:r>
              <a:rPr lang="en-US" sz="160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Dans l’école de mes enfants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23440" y="3206232"/>
            <a:ext cx="2969974" cy="57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3"/>
              </a:lnSpc>
              <a:spcBef>
                <a:spcPct val="0"/>
              </a:spcBef>
            </a:pPr>
            <a:r>
              <a:rPr lang="en-US" sz="160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Pour toutes les familles de l’Enseignement catholique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29426" y="6747625"/>
            <a:ext cx="2109721" cy="86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3"/>
              </a:lnSpc>
              <a:spcBef>
                <a:spcPct val="0"/>
              </a:spcBef>
            </a:pPr>
            <a:r>
              <a:rPr lang="en-US" sz="160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Avec les bénévoles qui accompagnent les parents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75959" y="8176765"/>
            <a:ext cx="3101832" cy="29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3"/>
              </a:lnSpc>
              <a:spcBef>
                <a:spcPct val="0"/>
              </a:spcBef>
            </a:pPr>
            <a:r>
              <a:rPr lang="en-US" sz="160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Au soutien des parents élus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025408" y="5471202"/>
            <a:ext cx="2335803" cy="1586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3239" lvl="1" indent="-121620" algn="l">
              <a:lnSpc>
                <a:spcPts val="1577"/>
              </a:lnSpc>
              <a:buFont typeface="Arial"/>
              <a:buChar char="•"/>
            </a:pP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animation de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l’établissement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accueil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nouvelles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familles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kermesse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marché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Noël,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bal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concours de crèches...)</a:t>
            </a:r>
          </a:p>
          <a:p>
            <a:pPr marL="243239" lvl="1" indent="-121620" algn="l">
              <a:lnSpc>
                <a:spcPts val="1577"/>
              </a:lnSpc>
              <a:spcBef>
                <a:spcPct val="0"/>
              </a:spcBef>
              <a:buFont typeface="Arial"/>
              <a:buChar char="•"/>
            </a:pP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représentation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des parents (conseil de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classe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conseil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d’établissement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Ogec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23440" y="3982412"/>
            <a:ext cx="3230494" cy="1389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3241" lvl="1" indent="-121621" algn="l">
              <a:lnSpc>
                <a:spcPts val="1577"/>
              </a:lnSpc>
              <a:buFont typeface="Arial"/>
              <a:buChar char="•"/>
            </a:pP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cofinancement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projets</a:t>
            </a:r>
            <a:endParaRPr lang="en-US" sz="112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43241" lvl="1" indent="-121621" algn="l">
              <a:lnSpc>
                <a:spcPts val="1577"/>
              </a:lnSpc>
              <a:buFont typeface="Arial"/>
              <a:buChar char="•"/>
            </a:pP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actions avec les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partenaires</a:t>
            </a:r>
            <a:endParaRPr lang="en-US" sz="112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43241" lvl="1" indent="-121621" algn="l">
              <a:lnSpc>
                <a:spcPts val="1577"/>
              </a:lnSpc>
              <a:buFont typeface="Arial"/>
              <a:buChar char="•"/>
            </a:pP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rencontres et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débats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éducatifs</a:t>
            </a:r>
            <a:endParaRPr lang="en-US" sz="112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43241" lvl="1" indent="-121621" algn="l">
              <a:lnSpc>
                <a:spcPts val="1577"/>
              </a:lnSpc>
              <a:buFont typeface="Arial"/>
              <a:buChar char="•"/>
            </a:pP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magazine Famille &amp; Education, apel.fr et toute la communication du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mouvement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des Apel</a:t>
            </a:r>
          </a:p>
          <a:p>
            <a:pPr marL="243241" lvl="1" indent="-121621" algn="l">
              <a:lnSpc>
                <a:spcPts val="1577"/>
              </a:lnSpc>
              <a:spcBef>
                <a:spcPct val="0"/>
              </a:spcBef>
              <a:buFont typeface="Arial"/>
              <a:buChar char="•"/>
            </a:pP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ligne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d’écoute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et de </a:t>
            </a:r>
            <a:r>
              <a:rPr lang="en-US" sz="112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soutien</a:t>
            </a:r>
            <a:r>
              <a:rPr lang="en-US" sz="112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parental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529426" y="7855091"/>
            <a:ext cx="2430254" cy="994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3362" lvl="1" indent="-121681" algn="l">
              <a:lnSpc>
                <a:spcPts val="1578"/>
              </a:lnSpc>
              <a:buFont typeface="Arial"/>
              <a:buChar char="•"/>
            </a:pPr>
            <a:r>
              <a:rPr lang="en-US" sz="11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parents correspondants, animateurs BDI Orientation</a:t>
            </a:r>
          </a:p>
          <a:p>
            <a:pPr marL="243362" lvl="1" indent="-121681" algn="l">
              <a:lnSpc>
                <a:spcPts val="1578"/>
              </a:lnSpc>
              <a:spcBef>
                <a:spcPct val="0"/>
              </a:spcBef>
              <a:buFont typeface="Arial"/>
              <a:buChar char="•"/>
            </a:pPr>
            <a:r>
              <a:rPr lang="en-US" sz="11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correspondants ICF, relations école &amp; monde professionnel, école inclusive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675959" y="8557183"/>
            <a:ext cx="3430237" cy="1389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4153" lvl="1" indent="-122077" algn="l">
              <a:lnSpc>
                <a:spcPts val="1583"/>
              </a:lnSpc>
              <a:buFont typeface="Arial"/>
              <a:buChar char="•"/>
            </a:pPr>
            <a:r>
              <a:rPr lang="en-US" sz="11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assurent le fonctionnement quotidien de l’association</a:t>
            </a:r>
          </a:p>
          <a:p>
            <a:pPr marL="244153" lvl="1" indent="-122077" algn="l">
              <a:lnSpc>
                <a:spcPts val="1583"/>
              </a:lnSpc>
              <a:buFont typeface="Arial"/>
              <a:buChar char="•"/>
            </a:pPr>
            <a:r>
              <a:rPr lang="en-US" sz="11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me représentent dans le mouvement avec toutes les Apel</a:t>
            </a:r>
          </a:p>
          <a:p>
            <a:pPr marL="244153" lvl="1" indent="-122077" algn="l">
              <a:lnSpc>
                <a:spcPts val="1583"/>
              </a:lnSpc>
              <a:spcBef>
                <a:spcPct val="0"/>
              </a:spcBef>
              <a:buFont typeface="Arial"/>
              <a:buChar char="•"/>
            </a:pPr>
            <a:r>
              <a:rPr lang="en-US" sz="11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défendent la liberté d’enseignement et le libre choix de l’école auprès des pouvoirs publics locaux et nationaux</a:t>
            </a:r>
          </a:p>
        </p:txBody>
      </p:sp>
      <p:sp>
        <p:nvSpPr>
          <p:cNvPr id="29" name="AutoShape 7">
            <a:extLst>
              <a:ext uri="{FF2B5EF4-FFF2-40B4-BE49-F238E27FC236}">
                <a16:creationId xmlns:a16="http://schemas.microsoft.com/office/drawing/2014/main" id="{9DC847B4-F580-5E36-CC66-B82EFAEEEA7D}"/>
              </a:ext>
            </a:extLst>
          </p:cNvPr>
          <p:cNvSpPr/>
          <p:nvPr/>
        </p:nvSpPr>
        <p:spPr>
          <a:xfrm flipH="1" flipV="1">
            <a:off x="6172199" y="1296366"/>
            <a:ext cx="69341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CCE00-4439-EF42-82B5-F3CE152BE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>
            <a:extLst>
              <a:ext uri="{FF2B5EF4-FFF2-40B4-BE49-F238E27FC236}">
                <a16:creationId xmlns:a16="http://schemas.microsoft.com/office/drawing/2014/main" id="{B3C9DD0D-2EC8-D2B3-90EC-3587CEFC58C7}"/>
              </a:ext>
            </a:extLst>
          </p:cNvPr>
          <p:cNvGrpSpPr/>
          <p:nvPr/>
        </p:nvGrpSpPr>
        <p:grpSpPr>
          <a:xfrm>
            <a:off x="-6096000" y="-5905500"/>
            <a:ext cx="10612847" cy="20093882"/>
            <a:chOff x="1036405" y="3021051"/>
            <a:chExt cx="14150464" cy="2679184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B1BF7D1E-DC79-ABE1-ECD1-B1C08E7C7066}"/>
                </a:ext>
              </a:extLst>
            </p:cNvPr>
            <p:cNvSpPr/>
            <p:nvPr/>
          </p:nvSpPr>
          <p:spPr>
            <a:xfrm rot="18013619">
              <a:off x="-745445" y="18440144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9C9339CC-CD95-197A-B298-60FA76012C44}"/>
                </a:ext>
              </a:extLst>
            </p:cNvPr>
            <p:cNvSpPr/>
            <p:nvPr/>
          </p:nvSpPr>
          <p:spPr>
            <a:xfrm rot="7148119">
              <a:off x="1001544" y="5262900"/>
              <a:ext cx="16427173" cy="11943476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Freeform 2">
            <a:extLst>
              <a:ext uri="{FF2B5EF4-FFF2-40B4-BE49-F238E27FC236}">
                <a16:creationId xmlns:a16="http://schemas.microsoft.com/office/drawing/2014/main" id="{97194091-6FA2-9B20-8CBE-69DA3527D71E}"/>
              </a:ext>
            </a:extLst>
          </p:cNvPr>
          <p:cNvSpPr/>
          <p:nvPr/>
        </p:nvSpPr>
        <p:spPr>
          <a:xfrm rot="4394390">
            <a:off x="13797758" y="-2731257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29D21AA0-9869-7616-BEFF-A1C138989AA6}"/>
              </a:ext>
            </a:extLst>
          </p:cNvPr>
          <p:cNvSpPr/>
          <p:nvPr/>
        </p:nvSpPr>
        <p:spPr>
          <a:xfrm rot="4907213">
            <a:off x="15447093" y="2988898"/>
            <a:ext cx="8793321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ZoneTexte 4">
            <a:extLst>
              <a:ext uri="{FF2B5EF4-FFF2-40B4-BE49-F238E27FC236}">
                <a16:creationId xmlns:a16="http://schemas.microsoft.com/office/drawing/2014/main" id="{3178CADA-1ED4-7246-CCE1-10ADBD862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498" y="1693434"/>
            <a:ext cx="5715001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Cotisation 2027 - 2028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b="1" dirty="0">
              <a:solidFill>
                <a:srgbClr val="F1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7">
            <a:extLst>
              <a:ext uri="{FF2B5EF4-FFF2-40B4-BE49-F238E27FC236}">
                <a16:creationId xmlns:a16="http://schemas.microsoft.com/office/drawing/2014/main" id="{8D97F9B4-D2B1-3F13-5D75-AF28855B7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6846" y="3137991"/>
            <a:ext cx="8118587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>
                <a:solidFill>
                  <a:srgbClr val="595959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595959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2800" dirty="0">
              <a:solidFill>
                <a:srgbClr val="7F7F7F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Cotisation - répartition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2800" b="1" dirty="0">
              <a:solidFill>
                <a:srgbClr val="1DB3AE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Apel école </a:t>
            </a:r>
            <a:r>
              <a:rPr lang="fr-FR" altLang="fr-FR" sz="2800" b="1" dirty="0" err="1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xxxx</a:t>
            </a: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	              	</a:t>
            </a:r>
            <a:r>
              <a:rPr lang="fr-FR" altLang="fr-FR" sz="2800" b="1" dirty="0" err="1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x,xx</a:t>
            </a: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 €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Apel départementale		3,00 €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Apel Créteil	              		5,50 €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Apel Nationale  	              	3,00 €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Ab. Famille Éducation       	4,80 €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2800" b="1" dirty="0">
              <a:solidFill>
                <a:srgbClr val="276C73"/>
              </a:solidFill>
              <a:latin typeface="Poppins Bold" panose="00000800000000000000" charset="0"/>
              <a:cs typeface="Poppins Bold" panose="0000080000000000000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28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Cotisation                	 </a:t>
            </a:r>
            <a:r>
              <a:rPr lang="fr-FR" altLang="fr-FR" sz="2800" b="1" dirty="0" err="1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xx,xx</a:t>
            </a:r>
            <a:r>
              <a:rPr lang="fr-FR" altLang="fr-FR" sz="28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 €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800" b="1" dirty="0">
              <a:solidFill>
                <a:srgbClr val="276C73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800" b="1" dirty="0">
              <a:solidFill>
                <a:srgbClr val="276C73"/>
              </a:solidFill>
              <a:latin typeface="Arial Narrow" panose="020B0606020202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fr-FR" altLang="fr-FR" sz="800" b="1" dirty="0">
              <a:solidFill>
                <a:srgbClr val="276C73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ZoneTexte 4">
            <a:extLst>
              <a:ext uri="{FF2B5EF4-FFF2-40B4-BE49-F238E27FC236}">
                <a16:creationId xmlns:a16="http://schemas.microsoft.com/office/drawing/2014/main" id="{4D581E89-FBC9-4F48-8BEE-7E1B8E46E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381" y="8067442"/>
            <a:ext cx="9697233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Proposition du maintien de la cotisation à XX,XX €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b="1" dirty="0">
              <a:solidFill>
                <a:srgbClr val="F1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C4CCACC-7206-ED77-CC4B-8CDED1E93A72}"/>
              </a:ext>
            </a:extLst>
          </p:cNvPr>
          <p:cNvSpPr txBox="1"/>
          <p:nvPr/>
        </p:nvSpPr>
        <p:spPr>
          <a:xfrm>
            <a:off x="1308279" y="9011323"/>
            <a:ext cx="15455720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200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La </a:t>
            </a:r>
            <a:r>
              <a:rPr lang="en-US" sz="2200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cotisation</a:t>
            </a:r>
            <a:r>
              <a:rPr lang="en-US" sz="2200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est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indivisible</a:t>
            </a:r>
            <a:r>
              <a:rPr lang="en-US" sz="2200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Une </a:t>
            </a:r>
            <a:r>
              <a:rPr lang="en-US" sz="2200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seule</a:t>
            </a:r>
            <a:r>
              <a:rPr lang="en-US" sz="2200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200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adhésion</a:t>
            </a:r>
            <a:r>
              <a:rPr lang="en-US" sz="2200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est </a:t>
            </a:r>
            <a:r>
              <a:rPr lang="en-US" sz="2200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demandée</a:t>
            </a:r>
            <a:r>
              <a:rPr lang="en-US" sz="2200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par famille. </a:t>
            </a:r>
            <a:r>
              <a:rPr lang="en-US" sz="2200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Cependant</a:t>
            </a:r>
            <a:r>
              <a:rPr lang="en-US" sz="2200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l’adhésion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étant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nominative,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c’est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le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payeur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qui est la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personne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reconnue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comme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adhérent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qui </a:t>
            </a:r>
            <a:r>
              <a:rPr lang="en-US" sz="2200" b="1" i="1" spc="36" dirty="0" err="1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peut</a:t>
            </a:r>
            <a:r>
              <a:rPr lang="en-US" sz="2200" b="1" i="1" spc="36" dirty="0">
                <a:solidFill>
                  <a:srgbClr val="1DB3AE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voter.</a:t>
            </a:r>
          </a:p>
        </p:txBody>
      </p:sp>
      <p:sp>
        <p:nvSpPr>
          <p:cNvPr id="4" name="AutoShape 8">
            <a:extLst>
              <a:ext uri="{FF2B5EF4-FFF2-40B4-BE49-F238E27FC236}">
                <a16:creationId xmlns:a16="http://schemas.microsoft.com/office/drawing/2014/main" id="{1DF50857-3CDF-5CE7-E77C-665A6D8005DF}"/>
              </a:ext>
            </a:extLst>
          </p:cNvPr>
          <p:cNvSpPr/>
          <p:nvPr/>
        </p:nvSpPr>
        <p:spPr>
          <a:xfrm flipH="1">
            <a:off x="6286499" y="2361185"/>
            <a:ext cx="5715000" cy="13054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C6D070F-A7B6-154F-9500-CAB51AF3EACC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755103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093E7-7207-CD2B-94AF-F28F83A2F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ABDF58-5861-9298-64CF-0F67C4CBD95A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70DD5EB-D179-3D22-A471-EC35F903924E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80043D16-F8C0-3C13-4C6D-7312A68C0EA9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943FA7B-DB9F-FC90-5C26-D8964BB4D1EE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85BAB20-A58D-6930-6859-3C35AADC0C87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FBFE03A2-3104-DDFB-47D4-AE1D347ED38B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32</a:t>
            </a:r>
          </a:p>
        </p:txBody>
      </p:sp>
      <p:pic>
        <p:nvPicPr>
          <p:cNvPr id="8" name="Image 4">
            <a:extLst>
              <a:ext uri="{FF2B5EF4-FFF2-40B4-BE49-F238E27FC236}">
                <a16:creationId xmlns:a16="http://schemas.microsoft.com/office/drawing/2014/main" id="{31880101-1FE1-67A0-CAAC-B95E965F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67" y="952500"/>
            <a:ext cx="7312865" cy="54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5346649-E7F2-C3A3-ABF2-E7F606209E98}"/>
              </a:ext>
            </a:extLst>
          </p:cNvPr>
          <p:cNvSpPr txBox="1"/>
          <p:nvPr/>
        </p:nvSpPr>
        <p:spPr>
          <a:xfrm>
            <a:off x="2752950" y="7444477"/>
            <a:ext cx="127820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dirty="0">
                <a:solidFill>
                  <a:srgbClr val="CE007F"/>
                </a:solidFill>
                <a:latin typeface="Poppins Bold" panose="00000800000000000000" charset="0"/>
                <a:ea typeface="+mj-ea"/>
                <a:cs typeface="Poppins Bold" panose="00000800000000000000" charset="0"/>
              </a:rPr>
              <a:t>Vote du montant de la cotisation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10FD36A-98CC-1A66-0410-2E28942E3A2A}"/>
              </a:ext>
            </a:extLst>
          </p:cNvPr>
          <p:cNvSpPr/>
          <p:nvPr/>
        </p:nvSpPr>
        <p:spPr>
          <a:xfrm flipH="1" flipV="1">
            <a:off x="5487565" y="8067352"/>
            <a:ext cx="7312866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898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3457C-C2BA-DF3C-758E-B5CDD6487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76D51F5-85B9-C67C-A5B8-526ECCD399AE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7561BB2-9A6C-990E-645F-F5FBB8191F76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86E1BE01-1F33-AC78-C04B-FD42D40C0E94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2B0929A-7C1C-A3D0-B990-76350441ABEB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0330469-03C8-70EC-6C7B-C0CFB04E173D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3CEA6956-9FC5-7F36-00B3-81751504AE5D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33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8E922F92-04FF-E015-CF35-08DD7C939349}"/>
              </a:ext>
            </a:extLst>
          </p:cNvPr>
          <p:cNvSpPr txBox="1">
            <a:spLocks/>
          </p:cNvSpPr>
          <p:nvPr/>
        </p:nvSpPr>
        <p:spPr>
          <a:xfrm>
            <a:off x="4076266" y="3848100"/>
            <a:ext cx="12001934" cy="2590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6600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Élection des membres du conseil 2026/2027</a:t>
            </a: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5C3BD390-B13F-29DA-BCD9-2623AE5C6625}"/>
              </a:ext>
            </a:extLst>
          </p:cNvPr>
          <p:cNvSpPr/>
          <p:nvPr/>
        </p:nvSpPr>
        <p:spPr>
          <a:xfrm flipH="1">
            <a:off x="4648199" y="6224266"/>
            <a:ext cx="108203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7904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308AF-B11A-C164-F81A-34AEB5F40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2BEFD7-52F1-9C30-120C-C180415DF7F2}"/>
              </a:ext>
            </a:extLst>
          </p:cNvPr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6BEB07C-C99F-9327-598C-B3A4DE8A046C}"/>
              </a:ext>
            </a:extLst>
          </p:cNvPr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9113236-A6FA-7619-9B5F-1D29D9B6B266}"/>
              </a:ext>
            </a:extLst>
          </p:cNvPr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5C17D77-045E-4EEB-EB45-CD8ACCAC4B63}"/>
              </a:ext>
            </a:extLst>
          </p:cNvPr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3C55E9D-095B-26D8-2C63-2DBDCC6847C8}"/>
              </a:ext>
            </a:extLst>
          </p:cNvPr>
          <p:cNvSpPr txBox="1"/>
          <p:nvPr/>
        </p:nvSpPr>
        <p:spPr>
          <a:xfrm>
            <a:off x="17297400" y="9228080"/>
            <a:ext cx="59804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34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6E86E1-5006-DF47-49EC-447C2374D1B0}"/>
              </a:ext>
            </a:extLst>
          </p:cNvPr>
          <p:cNvSpPr txBox="1"/>
          <p:nvPr/>
        </p:nvSpPr>
        <p:spPr>
          <a:xfrm>
            <a:off x="5308445" y="772732"/>
            <a:ext cx="816166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Election des members du conseil</a:t>
            </a: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718D4DFA-D514-A308-B070-9083FDBA297E}"/>
              </a:ext>
            </a:extLst>
          </p:cNvPr>
          <p:cNvSpPr/>
          <p:nvPr/>
        </p:nvSpPr>
        <p:spPr>
          <a:xfrm flipH="1">
            <a:off x="5308442" y="1413931"/>
            <a:ext cx="8161661" cy="1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pic>
        <p:nvPicPr>
          <p:cNvPr id="13" name="Image 4">
            <a:extLst>
              <a:ext uri="{FF2B5EF4-FFF2-40B4-BE49-F238E27FC236}">
                <a16:creationId xmlns:a16="http://schemas.microsoft.com/office/drawing/2014/main" id="{C7F3F8BB-C269-2AAC-27C9-92DD3BD18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814655"/>
            <a:ext cx="6069091" cy="820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3B535631-F560-C5F5-6568-7CFF5668C5BD}"/>
              </a:ext>
            </a:extLst>
          </p:cNvPr>
          <p:cNvSpPr/>
          <p:nvPr/>
        </p:nvSpPr>
        <p:spPr>
          <a:xfrm>
            <a:off x="2605793" y="4914900"/>
            <a:ext cx="3955996" cy="1544901"/>
          </a:xfrm>
          <a:prstGeom prst="ellipse">
            <a:avLst/>
          </a:prstGeom>
          <a:solidFill>
            <a:srgbClr val="5DBFD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b="1" dirty="0"/>
              <a:t>Bulletin de vote</a:t>
            </a:r>
          </a:p>
        </p:txBody>
      </p:sp>
    </p:spTree>
    <p:extLst>
      <p:ext uri="{BB962C8B-B14F-4D97-AF65-F5344CB8AC3E}">
        <p14:creationId xmlns:p14="http://schemas.microsoft.com/office/powerpoint/2010/main" val="38446853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611E9-2C01-F250-08CE-B417CA8C5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FF980BB-08E4-23BD-F470-24C76290BA7D}"/>
              </a:ext>
            </a:extLst>
          </p:cNvPr>
          <p:cNvSpPr txBox="1"/>
          <p:nvPr/>
        </p:nvSpPr>
        <p:spPr>
          <a:xfrm>
            <a:off x="3669792" y="843138"/>
            <a:ext cx="10948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alt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Election des membres du conseil 2026/2027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B8E9C311-A51D-C082-F7E7-FA3DF6321943}"/>
              </a:ext>
            </a:extLst>
          </p:cNvPr>
          <p:cNvGrpSpPr/>
          <p:nvPr/>
        </p:nvGrpSpPr>
        <p:grpSpPr>
          <a:xfrm>
            <a:off x="-8051680" y="-6057900"/>
            <a:ext cx="10612847" cy="20093882"/>
            <a:chOff x="1036405" y="3021051"/>
            <a:chExt cx="14150464" cy="2679184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62A7398-330C-9AD9-8CC0-B3708A4667FA}"/>
                </a:ext>
              </a:extLst>
            </p:cNvPr>
            <p:cNvSpPr/>
            <p:nvPr/>
          </p:nvSpPr>
          <p:spPr>
            <a:xfrm rot="18013619">
              <a:off x="-745445" y="18440144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9D4C4ACE-6A56-95CA-A809-DF29664593CE}"/>
                </a:ext>
              </a:extLst>
            </p:cNvPr>
            <p:cNvSpPr/>
            <p:nvPr/>
          </p:nvSpPr>
          <p:spPr>
            <a:xfrm rot="7148119">
              <a:off x="1001544" y="5262900"/>
              <a:ext cx="16427173" cy="11943476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" name="Freeform 2">
            <a:extLst>
              <a:ext uri="{FF2B5EF4-FFF2-40B4-BE49-F238E27FC236}">
                <a16:creationId xmlns:a16="http://schemas.microsoft.com/office/drawing/2014/main" id="{1F423003-1CDD-5FAA-3577-13C1ED2FA664}"/>
              </a:ext>
            </a:extLst>
          </p:cNvPr>
          <p:cNvSpPr/>
          <p:nvPr/>
        </p:nvSpPr>
        <p:spPr>
          <a:xfrm rot="4394390">
            <a:off x="13797758" y="-2731257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2ABAF555-FE80-DB88-6499-C2E11FA2B0BD}"/>
              </a:ext>
            </a:extLst>
          </p:cNvPr>
          <p:cNvSpPr/>
          <p:nvPr/>
        </p:nvSpPr>
        <p:spPr>
          <a:xfrm rot="-1053307">
            <a:off x="15448482" y="1077966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CF27EE-CC16-BDF4-2CFA-35124717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019300"/>
            <a:ext cx="14173200" cy="7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41338" indent="-454025" eaLnBrk="1" hangingPunct="1">
              <a:buClr>
                <a:srgbClr val="C90081"/>
              </a:buClr>
              <a:buFont typeface="Wingdings" pitchFamily="2" charset="2"/>
              <a:buChar char="Ø"/>
              <a:defRPr/>
            </a:pPr>
            <a:r>
              <a:rPr lang="fr-FR" sz="2800" u="sng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Sortants</a:t>
            </a: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 :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 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 </a:t>
            </a:r>
          </a:p>
          <a:p>
            <a:pPr marL="541338" indent="-454025" eaLnBrk="1" hangingPunct="1">
              <a:buClr>
                <a:srgbClr val="C90081"/>
              </a:buClr>
              <a:buFont typeface="Wingdings" pitchFamily="2" charset="2"/>
              <a:buChar char="Ø"/>
              <a:defRPr/>
            </a:pPr>
            <a:endParaRPr lang="fr-FR" sz="2800" dirty="0">
              <a:solidFill>
                <a:srgbClr val="00A19C"/>
              </a:solidFill>
              <a:ea typeface="Tahoma" pitchFamily="34" charset="0"/>
              <a:cs typeface="Tahoma" pitchFamily="34" charset="0"/>
            </a:endParaRPr>
          </a:p>
          <a:p>
            <a:pPr marL="541338" indent="-454025" eaLnBrk="1" hangingPunct="1">
              <a:buClr>
                <a:srgbClr val="C90081"/>
              </a:buClr>
              <a:buFont typeface="Wingdings" pitchFamily="2" charset="2"/>
              <a:buChar char="Ø"/>
              <a:defRPr/>
            </a:pPr>
            <a:endParaRPr lang="fr-FR" sz="2800" dirty="0">
              <a:solidFill>
                <a:srgbClr val="00A19C"/>
              </a:solidFill>
              <a:ea typeface="Tahoma" pitchFamily="34" charset="0"/>
              <a:cs typeface="Tahoma" pitchFamily="34" charset="0"/>
            </a:endParaRPr>
          </a:p>
          <a:p>
            <a:pPr marL="541338" indent="-454025" eaLnBrk="1" hangingPunct="1">
              <a:buClr>
                <a:srgbClr val="C90081"/>
              </a:buClr>
              <a:buFont typeface="Wingdings" pitchFamily="2" charset="2"/>
              <a:buChar char="Ø"/>
              <a:defRPr/>
            </a:pPr>
            <a:r>
              <a:rPr lang="fr-FR" sz="2800" u="sng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Se représentent</a:t>
            </a: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 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 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endParaRPr lang="fr-FR" sz="2800" dirty="0">
              <a:solidFill>
                <a:srgbClr val="00A19C"/>
              </a:solidFill>
              <a:ea typeface="Tahoma" pitchFamily="34" charset="0"/>
              <a:cs typeface="Tahoma" pitchFamily="34" charset="0"/>
            </a:endParaRPr>
          </a:p>
          <a:p>
            <a:pPr marL="541338" indent="-454025" eaLnBrk="1" hangingPunct="1">
              <a:buClr>
                <a:srgbClr val="C90081"/>
              </a:buClr>
              <a:buFont typeface="Wingdings" pitchFamily="2" charset="2"/>
              <a:buChar char="Ø"/>
              <a:defRPr/>
            </a:pPr>
            <a:endParaRPr lang="fr-FR" sz="2800" dirty="0">
              <a:solidFill>
                <a:srgbClr val="00A19C"/>
              </a:solidFill>
              <a:ea typeface="Tahoma" pitchFamily="34" charset="0"/>
              <a:cs typeface="Tahoma" pitchFamily="34" charset="0"/>
            </a:endParaRPr>
          </a:p>
          <a:p>
            <a:pPr marL="541338" indent="-454025" eaLnBrk="1" hangingPunct="1">
              <a:buClr>
                <a:srgbClr val="C90081"/>
              </a:buClr>
              <a:buFont typeface="Wingdings" pitchFamily="2" charset="2"/>
              <a:buChar char="Ø"/>
              <a:defRPr/>
            </a:pPr>
            <a:r>
              <a:rPr lang="fr-FR" sz="2800" u="sng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Se présentent</a:t>
            </a: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 :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u="sng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u="sng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</a:t>
            </a:r>
          </a:p>
          <a:p>
            <a:pPr marL="541338" indent="-454025" eaLnBrk="1" hangingPunct="1">
              <a:buClr>
                <a:srgbClr val="C90081"/>
              </a:buClr>
              <a:buFont typeface="Wingdings" pitchFamily="2" charset="2"/>
              <a:buChar char="Ø"/>
              <a:defRPr/>
            </a:pPr>
            <a:endParaRPr lang="fr-FR" sz="2000" dirty="0">
              <a:cs typeface="Times New Roman" pitchFamily="18" charset="0"/>
            </a:endParaRPr>
          </a:p>
          <a:p>
            <a:pPr marL="792162" indent="-342900" eaLnBrk="1" hangingPunct="1">
              <a:buClr>
                <a:srgbClr val="5DBFD5"/>
              </a:buClr>
              <a:buFont typeface="Arial" panose="020B0604020202020204" pitchFamily="34" charset="0"/>
              <a:buChar char="•"/>
              <a:defRPr/>
            </a:pPr>
            <a:endParaRPr lang="fr-FR" sz="2000" dirty="0">
              <a:solidFill>
                <a:srgbClr val="5DBFD5"/>
              </a:solidFill>
              <a:latin typeface="Helvetica 75 Bold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B1DEE0-E46A-36FF-01A3-5EF09DABEB5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82569" y="2015067"/>
            <a:ext cx="1618546" cy="95835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" name="Picture 4" descr="RÃ©sultat de recherche d'images pour &quot;on continue&quot;">
            <a:extLst>
              <a:ext uri="{FF2B5EF4-FFF2-40B4-BE49-F238E27FC236}">
                <a16:creationId xmlns:a16="http://schemas.microsoft.com/office/drawing/2014/main" id="{4ABF6D45-2BDF-CE2C-C16E-59880D843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0" t="5914" r="25117" b="50000"/>
          <a:stretch>
            <a:fillRect/>
          </a:stretch>
        </p:blipFill>
        <p:spPr bwMode="auto">
          <a:xfrm>
            <a:off x="11659821" y="4071815"/>
            <a:ext cx="1634471" cy="107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RÃ©sultat de recherche d'images pour &quot;bienvenue&quot;">
            <a:extLst>
              <a:ext uri="{FF2B5EF4-FFF2-40B4-BE49-F238E27FC236}">
                <a16:creationId xmlns:a16="http://schemas.microsoft.com/office/drawing/2014/main" id="{88F121D2-E73A-909E-C12F-EDE25A8CF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9821" y="7183992"/>
            <a:ext cx="2050792" cy="95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8">
            <a:extLst>
              <a:ext uri="{FF2B5EF4-FFF2-40B4-BE49-F238E27FC236}">
                <a16:creationId xmlns:a16="http://schemas.microsoft.com/office/drawing/2014/main" id="{AEA3BD76-FCD2-2FB5-0899-26F5DE696D80}"/>
              </a:ext>
            </a:extLst>
          </p:cNvPr>
          <p:cNvSpPr/>
          <p:nvPr/>
        </p:nvSpPr>
        <p:spPr>
          <a:xfrm flipH="1">
            <a:off x="3669792" y="1489467"/>
            <a:ext cx="10714676" cy="1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F15EE1D1-0872-08E0-6A01-16A5F8962B33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402594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6FF73-2555-A017-B52C-E5CFF8AC5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3FF8162-6442-2531-9534-F82F6E9AF915}"/>
              </a:ext>
            </a:extLst>
          </p:cNvPr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D12F017-16CA-B7DB-5F1E-8B776FFAA613}"/>
              </a:ext>
            </a:extLst>
          </p:cNvPr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650F6BF1-BFDA-1C60-F6E2-A8931566D1CA}"/>
              </a:ext>
            </a:extLst>
          </p:cNvPr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787EB78-2C00-5632-1374-8E2F59FD641D}"/>
                </a:ext>
              </a:extLst>
            </p:cNvPr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61B10A7-DB8B-A896-8731-85E15CB52A54}"/>
                </a:ext>
              </a:extLst>
            </p:cNvPr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41046D03-90D1-67E2-9B03-EF383C9114B2}"/>
              </a:ext>
            </a:extLst>
          </p:cNvPr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36</a:t>
            </a:r>
          </a:p>
        </p:txBody>
      </p:sp>
      <p:pic>
        <p:nvPicPr>
          <p:cNvPr id="8" name="Image 4">
            <a:extLst>
              <a:ext uri="{FF2B5EF4-FFF2-40B4-BE49-F238E27FC236}">
                <a16:creationId xmlns:a16="http://schemas.microsoft.com/office/drawing/2014/main" id="{70DDA75C-9D4F-54EE-A0C7-334186CCB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567" y="952500"/>
            <a:ext cx="7312865" cy="54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46C5978-45C5-5A4E-8F4E-7C09B886307D}"/>
              </a:ext>
            </a:extLst>
          </p:cNvPr>
          <p:cNvSpPr txBox="1"/>
          <p:nvPr/>
        </p:nvSpPr>
        <p:spPr>
          <a:xfrm>
            <a:off x="2752950" y="7482577"/>
            <a:ext cx="12782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dirty="0">
                <a:solidFill>
                  <a:srgbClr val="CE007F"/>
                </a:solidFill>
                <a:latin typeface="Poppins Bold" panose="00000800000000000000" charset="0"/>
                <a:ea typeface="+mj-ea"/>
                <a:cs typeface="Poppins Bold" panose="00000800000000000000" charset="0"/>
              </a:rPr>
              <a:t>Vote du </a:t>
            </a:r>
            <a:r>
              <a:rPr lang="fr-FR" sz="3600" dirty="0" err="1">
                <a:solidFill>
                  <a:srgbClr val="CE007F"/>
                </a:solidFill>
                <a:latin typeface="Poppins Bold" panose="00000800000000000000" charset="0"/>
                <a:ea typeface="+mj-ea"/>
                <a:cs typeface="Poppins Bold" panose="00000800000000000000" charset="0"/>
              </a:rPr>
              <a:t>renouvelement</a:t>
            </a:r>
            <a:r>
              <a:rPr lang="fr-FR" sz="3600" dirty="0">
                <a:solidFill>
                  <a:srgbClr val="CE007F"/>
                </a:solidFill>
                <a:latin typeface="Poppins Bold" panose="00000800000000000000" charset="0"/>
                <a:ea typeface="+mj-ea"/>
                <a:cs typeface="Poppins Bold" panose="00000800000000000000" charset="0"/>
              </a:rPr>
              <a:t> du conseil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9217525-7504-1DDB-7091-217210EABA07}"/>
              </a:ext>
            </a:extLst>
          </p:cNvPr>
          <p:cNvSpPr/>
          <p:nvPr/>
        </p:nvSpPr>
        <p:spPr>
          <a:xfrm flipH="1">
            <a:off x="5198534" y="8343900"/>
            <a:ext cx="800100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6807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B45B0-E26F-AC84-B440-77F4B0F0B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5269FE-CE2C-C4A6-7D2B-18B4CE65BF48}"/>
              </a:ext>
            </a:extLst>
          </p:cNvPr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F26305-68E9-E9A9-27AC-08A1F406C873}"/>
              </a:ext>
            </a:extLst>
          </p:cNvPr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81F6871-FB48-92BA-971A-16FED09CF2B0}"/>
              </a:ext>
            </a:extLst>
          </p:cNvPr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665AA67-EDFD-437C-4588-BBA81C3055FD}"/>
              </a:ext>
            </a:extLst>
          </p:cNvPr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0C3B92E-6203-C7DA-1CFC-48045EDDD4AF}"/>
              </a:ext>
            </a:extLst>
          </p:cNvPr>
          <p:cNvSpPr txBox="1"/>
          <p:nvPr/>
        </p:nvSpPr>
        <p:spPr>
          <a:xfrm>
            <a:off x="17297400" y="9228080"/>
            <a:ext cx="59804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37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FD8682F-DE78-B6B6-1C55-D19EBDB7B67D}"/>
              </a:ext>
            </a:extLst>
          </p:cNvPr>
          <p:cNvSpPr txBox="1"/>
          <p:nvPr/>
        </p:nvSpPr>
        <p:spPr>
          <a:xfrm>
            <a:off x="5308445" y="772732"/>
            <a:ext cx="8161660" cy="1229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fr-FR" sz="3600" b="1" dirty="0">
                <a:solidFill>
                  <a:srgbClr val="CE007F"/>
                </a:solidFill>
                <a:latin typeface="Poppins Bold" panose="00000800000000000000" charset="0"/>
                <a:cs typeface="Poppins Bold" panose="00000800000000000000" charset="0"/>
              </a:rPr>
              <a:t>Election des membres du conseil</a:t>
            </a:r>
            <a:br>
              <a:rPr lang="fr-FR" sz="3600" b="1" dirty="0">
                <a:solidFill>
                  <a:srgbClr val="CE007F"/>
                </a:solidFill>
              </a:rPr>
            </a:br>
            <a:r>
              <a:rPr lang="fr-FR" sz="2800" b="1" dirty="0">
                <a:solidFill>
                  <a:srgbClr val="1DB3AE"/>
                </a:solidFill>
                <a:latin typeface="Poppins Bold" panose="00000800000000000000" charset="0"/>
                <a:cs typeface="Poppins Bold" panose="00000800000000000000" charset="0"/>
              </a:rPr>
              <a:t>Dépouillement</a:t>
            </a:r>
            <a:endParaRPr lang="en-US" sz="2800" b="1" dirty="0">
              <a:solidFill>
                <a:srgbClr val="CE007F"/>
              </a:solidFill>
              <a:latin typeface="Poppins Bold" panose="00000800000000000000" charset="0"/>
              <a:ea typeface="Poppins Bold"/>
              <a:cs typeface="Poppins Bold" panose="00000800000000000000" charset="0"/>
              <a:sym typeface="Poppins Bold"/>
            </a:endParaRP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7D273274-5D43-ECDD-A957-1E6BC2021E62}"/>
              </a:ext>
            </a:extLst>
          </p:cNvPr>
          <p:cNvSpPr/>
          <p:nvPr/>
        </p:nvSpPr>
        <p:spPr>
          <a:xfrm flipH="1">
            <a:off x="5308441" y="1409700"/>
            <a:ext cx="816166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pic>
        <p:nvPicPr>
          <p:cNvPr id="11" name="Espace réservé du contenu 9">
            <a:extLst>
              <a:ext uri="{FF2B5EF4-FFF2-40B4-BE49-F238E27FC236}">
                <a16:creationId xmlns:a16="http://schemas.microsoft.com/office/drawing/2014/main" id="{68B43E93-7275-5ECE-F9C6-835F8D764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1708" y="1928041"/>
            <a:ext cx="11963400" cy="810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642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7297400" y="9228080"/>
            <a:ext cx="59804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08445" y="772732"/>
            <a:ext cx="816166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Les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résultats</a:t>
            </a: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des </a:t>
            </a:r>
            <a:r>
              <a:rPr lang="en-US" sz="36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élections</a:t>
            </a:r>
            <a:endParaRPr lang="en-US" sz="3600" b="1" dirty="0">
              <a:solidFill>
                <a:srgbClr val="CE00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AutoShape 8"/>
          <p:cNvSpPr/>
          <p:nvPr/>
        </p:nvSpPr>
        <p:spPr>
          <a:xfrm flipH="1">
            <a:off x="6019800" y="1413931"/>
            <a:ext cx="6781800" cy="1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9" name="TextBox 9"/>
          <p:cNvSpPr txBox="1"/>
          <p:nvPr/>
        </p:nvSpPr>
        <p:spPr>
          <a:xfrm>
            <a:off x="5244019" y="3431599"/>
            <a:ext cx="9843581" cy="456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9"/>
              </a:lnSpc>
            </a:pPr>
            <a:r>
              <a:rPr lang="en-US" sz="2800" b="1" i="1" spc="52" dirty="0">
                <a:solidFill>
                  <a:srgbClr val="1DB3A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Sont </a:t>
            </a:r>
            <a:r>
              <a:rPr lang="en-US" sz="2800" b="1" i="1" spc="52" dirty="0" err="1">
                <a:solidFill>
                  <a:srgbClr val="1DB3A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élus</a:t>
            </a:r>
            <a:r>
              <a:rPr lang="en-US" sz="2800" b="1" i="1" spc="52" dirty="0">
                <a:solidFill>
                  <a:srgbClr val="1DB3A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et </a:t>
            </a:r>
            <a:r>
              <a:rPr lang="en-US" sz="2800" b="1" i="1" spc="52" dirty="0" err="1">
                <a:solidFill>
                  <a:srgbClr val="1DB3A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rejoignent</a:t>
            </a:r>
            <a:r>
              <a:rPr lang="en-US" sz="2800" b="1" i="1" spc="52" dirty="0">
                <a:solidFill>
                  <a:srgbClr val="1DB3A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le conseil </a:t>
            </a:r>
            <a:r>
              <a:rPr lang="en-US" sz="2800" b="1" i="1" spc="52" dirty="0" err="1">
                <a:solidFill>
                  <a:srgbClr val="1DB3A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d’administration</a:t>
            </a:r>
            <a:r>
              <a:rPr lang="en-US" sz="2800" b="1" i="1" spc="52" dirty="0">
                <a:solidFill>
                  <a:srgbClr val="1DB3A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76764" y="8620788"/>
            <a:ext cx="5734472" cy="504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9"/>
              </a:lnSpc>
            </a:pPr>
            <a:r>
              <a:rPr lang="en-US" sz="2800" b="1" spc="60" dirty="0">
                <a:solidFill>
                  <a:srgbClr val="CE007F"/>
                </a:solidFill>
                <a:latin typeface="Poppins Bold "/>
                <a:ea typeface="Poppins Bold Italics"/>
                <a:cs typeface="Poppins Bold" panose="00000800000000000000" charset="0"/>
                <a:sym typeface="Poppins Bold Italics"/>
              </a:rPr>
              <a:t>Merci et </a:t>
            </a:r>
            <a:r>
              <a:rPr lang="en-US" sz="2800" b="1" spc="60" dirty="0" err="1">
                <a:solidFill>
                  <a:srgbClr val="CE007F"/>
                </a:solidFill>
                <a:latin typeface="Poppins Bold "/>
                <a:ea typeface="Poppins Bold Italics"/>
                <a:cs typeface="Poppins Bold" panose="00000800000000000000" charset="0"/>
                <a:sym typeface="Poppins Bold Italics"/>
              </a:rPr>
              <a:t>bienvenue</a:t>
            </a:r>
            <a:r>
              <a:rPr lang="en-US" sz="2800" b="1" spc="60" dirty="0">
                <a:solidFill>
                  <a:srgbClr val="CE007F"/>
                </a:solidFill>
                <a:latin typeface="Poppins Bold "/>
                <a:ea typeface="Poppins Bold Italics"/>
                <a:cs typeface="Poppins Bold" panose="00000800000000000000" charset="0"/>
                <a:sym typeface="Poppins Bold Italics"/>
              </a:rPr>
              <a:t> !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2175178-178F-2F5E-C0EE-0D486124873F}"/>
              </a:ext>
            </a:extLst>
          </p:cNvPr>
          <p:cNvSpPr txBox="1"/>
          <p:nvPr/>
        </p:nvSpPr>
        <p:spPr>
          <a:xfrm>
            <a:off x="5537417" y="4574338"/>
            <a:ext cx="91406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 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C376C91-60F5-F58F-FD95-FB02A794A634}"/>
              </a:ext>
            </a:extLst>
          </p:cNvPr>
          <p:cNvSpPr txBox="1"/>
          <p:nvPr/>
        </p:nvSpPr>
        <p:spPr>
          <a:xfrm>
            <a:off x="5537416" y="5513893"/>
            <a:ext cx="91406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 </a:t>
            </a:r>
          </a:p>
          <a:p>
            <a:pPr marL="87313" indent="452438" eaLnBrk="1" hangingPunct="1">
              <a:buClr>
                <a:srgbClr val="C90081"/>
              </a:buClr>
              <a:defRPr/>
            </a:pPr>
            <a:r>
              <a:rPr lang="fr-FR" sz="2800" dirty="0">
                <a:solidFill>
                  <a:srgbClr val="00A19C"/>
                </a:solidFill>
                <a:ea typeface="Tahoma" pitchFamily="34" charset="0"/>
                <a:cs typeface="Tahoma" pitchFamily="34" charset="0"/>
              </a:rPr>
              <a:t>-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6916635" y="1056742"/>
            <a:ext cx="545127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Les </a:t>
            </a:r>
            <a:r>
              <a:rPr lang="en-US" sz="36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délibérations</a:t>
            </a:r>
            <a:endParaRPr lang="en-US" sz="3600" b="1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AutoShape 7"/>
          <p:cNvSpPr/>
          <p:nvPr/>
        </p:nvSpPr>
        <p:spPr>
          <a:xfrm flipH="1">
            <a:off x="7467598" y="1621155"/>
            <a:ext cx="434935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373600" y="9228080"/>
            <a:ext cx="4663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39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29848"/>
              </p:ext>
            </p:extLst>
          </p:nvPr>
        </p:nvGraphicFramePr>
        <p:xfrm>
          <a:off x="1524000" y="2126468"/>
          <a:ext cx="15849600" cy="7436636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2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2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4898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Pour</a:t>
                      </a:r>
                      <a:endParaRPr lang="en-US" sz="28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Contre</a:t>
                      </a:r>
                      <a:endParaRPr lang="en-US" sz="28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Abstention</a:t>
                      </a:r>
                      <a:endParaRPr lang="en-US" sz="28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011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Poppins"/>
                          <a:cs typeface="Poppins"/>
                          <a:sym typeface="Poppins"/>
                        </a:rPr>
                        <a:t>Rapport financier</a:t>
                      </a:r>
                      <a:endParaRPr lang="en-US" sz="2200" dirty="0">
                        <a:latin typeface="+mj-lt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898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Poppins"/>
                          <a:cs typeface="Poppins"/>
                          <a:sym typeface="Poppins"/>
                        </a:rPr>
                        <a:t>Orientations</a:t>
                      </a:r>
                      <a:endParaRPr lang="en-US" sz="2200" dirty="0">
                        <a:latin typeface="+mj-lt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055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200" dirty="0">
                          <a:latin typeface="+mj-lt"/>
                        </a:rPr>
                        <a:t>Budget </a:t>
                      </a:r>
                      <a:r>
                        <a:rPr lang="en-US" sz="2200" dirty="0" err="1">
                          <a:latin typeface="+mj-lt"/>
                        </a:rPr>
                        <a:t>prévisionnel</a:t>
                      </a:r>
                      <a:endParaRPr lang="en-US" sz="2200" dirty="0">
                        <a:latin typeface="+mj-lt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900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200" dirty="0" err="1">
                          <a:latin typeface="+mj-lt"/>
                          <a:cs typeface="Poppins" panose="00000500000000000000" pitchFamily="2" charset="0"/>
                        </a:rPr>
                        <a:t>Montant</a:t>
                      </a:r>
                      <a:r>
                        <a:rPr lang="en-US" sz="2200" dirty="0">
                          <a:latin typeface="+mj-lt"/>
                          <a:cs typeface="Poppins" panose="00000500000000000000" pitchFamily="2" charset="0"/>
                        </a:rPr>
                        <a:t> de la </a:t>
                      </a:r>
                      <a:r>
                        <a:rPr lang="en-US" sz="2200" dirty="0" err="1">
                          <a:latin typeface="+mj-lt"/>
                          <a:cs typeface="Poppins" panose="00000500000000000000" pitchFamily="2" charset="0"/>
                        </a:rPr>
                        <a:t>cotisation</a:t>
                      </a:r>
                      <a:endParaRPr lang="en-US" sz="2200" dirty="0">
                        <a:latin typeface="+mj-lt"/>
                        <a:cs typeface="Poppins" panose="00000500000000000000" pitchFamily="2" charset="0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900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2200" dirty="0" err="1">
                          <a:solidFill>
                            <a:srgbClr val="000000"/>
                          </a:solidFill>
                          <a:latin typeface="+mj-lt"/>
                          <a:ea typeface="Poppins"/>
                          <a:cs typeface="Poppins"/>
                          <a:sym typeface="Poppins"/>
                        </a:rPr>
                        <a:t>Quitus</a:t>
                      </a: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Poppins"/>
                          <a:cs typeface="Poppins"/>
                          <a:sym typeface="Poppins"/>
                        </a:rPr>
                        <a:t> au Conseil </a:t>
                      </a:r>
                      <a:r>
                        <a:rPr lang="en-US" sz="2200" dirty="0" err="1">
                          <a:solidFill>
                            <a:srgbClr val="000000"/>
                          </a:solidFill>
                          <a:latin typeface="+mj-lt"/>
                          <a:ea typeface="Poppins"/>
                          <a:cs typeface="Poppins"/>
                          <a:sym typeface="Poppins"/>
                        </a:rPr>
                        <a:t>d’administration</a:t>
                      </a:r>
                      <a:endParaRPr lang="en-US" sz="2200" dirty="0">
                        <a:latin typeface="+mj-lt"/>
                      </a:endParaRP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xxxxxxx</a:t>
                      </a:r>
                      <a:endParaRPr lang="en-US" sz="28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409206">
            <a:off x="-8547559" y="-41231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7425461" y="1378391"/>
            <a:ext cx="17029824" cy="16480788"/>
            <a:chOff x="0" y="0"/>
            <a:chExt cx="22706432" cy="21974384"/>
          </a:xfrm>
        </p:grpSpPr>
        <p:sp>
          <p:nvSpPr>
            <p:cNvPr id="4" name="Freeform 4"/>
            <p:cNvSpPr/>
            <p:nvPr/>
          </p:nvSpPr>
          <p:spPr>
            <a:xfrm rot="8100000">
              <a:off x="7215431" y="3439924"/>
              <a:ext cx="13939206" cy="10162948"/>
            </a:xfrm>
            <a:custGeom>
              <a:avLst/>
              <a:gdLst/>
              <a:ahLst/>
              <a:cxnLst/>
              <a:rect l="l" t="t" r="r" b="b"/>
              <a:pathLst>
                <a:path w="13939206" h="10162948">
                  <a:moveTo>
                    <a:pt x="0" y="0"/>
                  </a:moveTo>
                  <a:lnTo>
                    <a:pt x="13939206" y="0"/>
                  </a:lnTo>
                  <a:lnTo>
                    <a:pt x="13939206" y="10162949"/>
                  </a:lnTo>
                  <a:lnTo>
                    <a:pt x="0" y="10162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rot="-1526761">
              <a:off x="1769024" y="7081170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Freeform 6"/>
          <p:cNvSpPr/>
          <p:nvPr/>
        </p:nvSpPr>
        <p:spPr>
          <a:xfrm rot="-3586381">
            <a:off x="-5498529" y="1431904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7148119">
            <a:off x="-5560351" y="-2781871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028700" y="1028700"/>
            <a:ext cx="2256465" cy="1761983"/>
          </a:xfrm>
          <a:custGeom>
            <a:avLst/>
            <a:gdLst/>
            <a:ahLst/>
            <a:cxnLst/>
            <a:rect l="l" t="t" r="r" b="b"/>
            <a:pathLst>
              <a:path w="2256465" h="1761983">
                <a:moveTo>
                  <a:pt x="0" y="0"/>
                </a:moveTo>
                <a:lnTo>
                  <a:pt x="2256465" y="0"/>
                </a:lnTo>
                <a:lnTo>
                  <a:pt x="2256465" y="1761983"/>
                </a:lnTo>
                <a:lnTo>
                  <a:pt x="0" y="17619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3185094" y="4177516"/>
            <a:ext cx="12004667" cy="2123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66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NOUS VOUS REMERCIONS</a:t>
            </a:r>
          </a:p>
          <a:p>
            <a:pPr algn="ctr">
              <a:lnSpc>
                <a:spcPts val="5319"/>
              </a:lnSpc>
            </a:pPr>
            <a:endParaRPr lang="en-US" sz="6600" b="1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5319"/>
              </a:lnSpc>
            </a:pPr>
            <a:r>
              <a:rPr lang="en-US" sz="66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DE VOTRE PRESENCE</a:t>
            </a:r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67F4B7CC-52F7-7288-A637-2EA6F9128BB9}"/>
              </a:ext>
            </a:extLst>
          </p:cNvPr>
          <p:cNvSpPr/>
          <p:nvPr/>
        </p:nvSpPr>
        <p:spPr>
          <a:xfrm flipH="1" flipV="1">
            <a:off x="3429000" y="6599982"/>
            <a:ext cx="1120140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FC268769-1272-4BB5-5015-DAFA262367EA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00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87873" y="4446270"/>
            <a:ext cx="12312253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VOUS  POUVEZ ENRICHIR VOTRE ASSEMBLÉE GÉNÉRALE 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AVEC UNE PROPOSITION DE VOTRE CHOIX 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(cf. 3 </a:t>
            </a:r>
            <a:r>
              <a:rPr lang="en-US" sz="36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exemples</a:t>
            </a: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à </a:t>
            </a:r>
            <a:r>
              <a:rPr lang="en-US" sz="36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suivre</a:t>
            </a: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497883" y="9394438"/>
            <a:ext cx="360238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16</a:t>
            </a:r>
          </a:p>
        </p:txBody>
      </p:sp>
      <p:sp>
        <p:nvSpPr>
          <p:cNvPr id="4" name="Freeform 4"/>
          <p:cNvSpPr/>
          <p:nvPr/>
        </p:nvSpPr>
        <p:spPr>
          <a:xfrm rot="4394390">
            <a:off x="14624735" y="-24252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F0CCDFE-FA41-67E1-132D-70885209DEC3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3554280" y="806221"/>
            <a:ext cx="11230608" cy="1927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EXPOSITION </a:t>
            </a:r>
            <a:r>
              <a:rPr lang="en-US" sz="36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« C’EST PAS JUSTE UN HANDICAP » 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POUR L’ACCUEIL DES ENFANTS EN SITUATION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DE HANDICAP À L’ÉCOLE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6513435" y="2804648"/>
            <a:ext cx="53122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824626" y="3461873"/>
            <a:ext cx="3471610" cy="5246370"/>
            <a:chOff x="0" y="0"/>
            <a:chExt cx="6790944" cy="102626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90944" cy="10262616"/>
            </a:xfrm>
            <a:custGeom>
              <a:avLst/>
              <a:gdLst/>
              <a:ahLst/>
              <a:cxnLst/>
              <a:rect l="l" t="t" r="r" b="b"/>
              <a:pathLst>
                <a:path w="6790944" h="10262616">
                  <a:moveTo>
                    <a:pt x="6790944" y="10262616"/>
                  </a:moveTo>
                  <a:lnTo>
                    <a:pt x="0" y="10262616"/>
                  </a:lnTo>
                  <a:lnTo>
                    <a:pt x="0" y="0"/>
                  </a:lnTo>
                  <a:lnTo>
                    <a:pt x="6790944" y="0"/>
                  </a:lnTo>
                  <a:lnTo>
                    <a:pt x="6790944" y="10262616"/>
                  </a:lnTo>
                  <a:close/>
                </a:path>
              </a:pathLst>
            </a:cu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311" r="-31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9943" y="923837"/>
              <a:ext cx="6533961" cy="7709113"/>
            </a:xfrm>
            <a:custGeom>
              <a:avLst/>
              <a:gdLst/>
              <a:ahLst/>
              <a:cxnLst/>
              <a:rect l="l" t="t" r="r" b="b"/>
              <a:pathLst>
                <a:path w="6533961" h="7709113">
                  <a:moveTo>
                    <a:pt x="6533961" y="7683714"/>
                  </a:moveTo>
                  <a:lnTo>
                    <a:pt x="0" y="7709114"/>
                  </a:lnTo>
                  <a:lnTo>
                    <a:pt x="0" y="0"/>
                  </a:lnTo>
                  <a:lnTo>
                    <a:pt x="6533961" y="0"/>
                  </a:lnTo>
                  <a:lnTo>
                    <a:pt x="6533961" y="7683714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9482313" y="3461873"/>
            <a:ext cx="3471610" cy="5246370"/>
            <a:chOff x="0" y="0"/>
            <a:chExt cx="6790944" cy="1026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790944" cy="10262616"/>
            </a:xfrm>
            <a:custGeom>
              <a:avLst/>
              <a:gdLst/>
              <a:ahLst/>
              <a:cxnLst/>
              <a:rect l="l" t="t" r="r" b="b"/>
              <a:pathLst>
                <a:path w="6790944" h="10262616">
                  <a:moveTo>
                    <a:pt x="6790944" y="10262616"/>
                  </a:moveTo>
                  <a:lnTo>
                    <a:pt x="0" y="10262616"/>
                  </a:lnTo>
                  <a:lnTo>
                    <a:pt x="0" y="0"/>
                  </a:lnTo>
                  <a:lnTo>
                    <a:pt x="6790944" y="0"/>
                  </a:lnTo>
                  <a:lnTo>
                    <a:pt x="6790944" y="10262616"/>
                  </a:lnTo>
                  <a:close/>
                </a:path>
              </a:pathLst>
            </a:cu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311" r="-31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943" y="923837"/>
              <a:ext cx="6533961" cy="7709113"/>
            </a:xfrm>
            <a:custGeom>
              <a:avLst/>
              <a:gdLst/>
              <a:ahLst/>
              <a:cxnLst/>
              <a:rect l="l" t="t" r="r" b="b"/>
              <a:pathLst>
                <a:path w="6533961" h="7709113">
                  <a:moveTo>
                    <a:pt x="6533961" y="7683714"/>
                  </a:moveTo>
                  <a:lnTo>
                    <a:pt x="0" y="7709114"/>
                  </a:lnTo>
                  <a:lnTo>
                    <a:pt x="0" y="0"/>
                  </a:lnTo>
                  <a:lnTo>
                    <a:pt x="6533961" y="0"/>
                  </a:lnTo>
                  <a:lnTo>
                    <a:pt x="6533961" y="7683714"/>
                  </a:lnTo>
                  <a:close/>
                </a:path>
              </a:pathLst>
            </a:cu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9">
            <a:extLst>
              <a:ext uri="{FF2B5EF4-FFF2-40B4-BE49-F238E27FC236}">
                <a16:creationId xmlns:a16="http://schemas.microsoft.com/office/drawing/2014/main" id="{07383A95-CB3E-182F-0E23-9060F4E214F9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>
            <a:off x="4572000" y="2476500"/>
            <a:ext cx="8671322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1873112" y="3665953"/>
            <a:ext cx="5246370" cy="524637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t="-347" b="-347"/>
              </a:stretch>
            </a:blipFill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572000" y="1066574"/>
            <a:ext cx="867132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RPE</a:t>
            </a:r>
            <a:r>
              <a:rPr lang="fr-FR" sz="3600" b="1" baseline="30000" dirty="0">
                <a:solidFill>
                  <a:srgbClr val="CE007F"/>
                </a:solidFill>
                <a:latin typeface="Poppins Bold"/>
                <a:cs typeface="Poppins Bold"/>
              </a:rPr>
              <a:t>®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UNE RENCONTRE-PARENTS ECOLE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24857" y="5143500"/>
            <a:ext cx="6209158" cy="1130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8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Insérer</a:t>
            </a: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: </a:t>
            </a:r>
            <a:r>
              <a:rPr lang="en-US" sz="28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Titre</a:t>
            </a: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la RPE®,</a:t>
            </a:r>
          </a:p>
          <a:p>
            <a:pPr algn="ctr">
              <a:lnSpc>
                <a:spcPts val="2940"/>
              </a:lnSpc>
            </a:pPr>
            <a:endParaRPr lang="en-US" sz="2800" b="1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940"/>
              </a:lnSpc>
            </a:pP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animée</a:t>
            </a: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par XX, animateur RPE®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09713791-8446-A52A-554D-96D70F9B3609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>
            <a:off x="7626995" y="1528298"/>
            <a:ext cx="303401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7471097" y="875795"/>
            <a:ext cx="3345805" cy="6610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CONFÉRENCE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26995" y="4905310"/>
            <a:ext cx="7167158" cy="1130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8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Insérer</a:t>
            </a: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: </a:t>
            </a:r>
            <a:r>
              <a:rPr lang="en-US" sz="28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Titre</a:t>
            </a: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28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conférence</a:t>
            </a: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,</a:t>
            </a:r>
          </a:p>
          <a:p>
            <a:pPr algn="ctr">
              <a:lnSpc>
                <a:spcPts val="2940"/>
              </a:lnSpc>
            </a:pPr>
            <a:endParaRPr lang="en-US" sz="2800" b="1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940"/>
              </a:lnSpc>
            </a:pP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animée</a:t>
            </a:r>
            <a:r>
              <a:rPr lang="en-US" sz="2800" b="1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par XXX, </a:t>
            </a:r>
            <a:r>
              <a:rPr lang="en-US" sz="2800" b="1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titre</a:t>
            </a:r>
            <a:endParaRPr lang="en-US" sz="2800" b="1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2202911" y="3762448"/>
            <a:ext cx="5268186" cy="4239284"/>
            <a:chOff x="83820" y="1018540"/>
            <a:chExt cx="13037820" cy="104914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37820" cy="10491470"/>
            </a:xfrm>
            <a:custGeom>
              <a:avLst/>
              <a:gdLst/>
              <a:ahLst/>
              <a:cxnLst/>
              <a:rect l="l" t="t" r="r" b="b"/>
              <a:pathLst>
                <a:path w="13037820" h="10491470">
                  <a:moveTo>
                    <a:pt x="3798570" y="791210"/>
                  </a:moveTo>
                  <a:cubicBezTo>
                    <a:pt x="1548130" y="1852930"/>
                    <a:pt x="0" y="3540760"/>
                    <a:pt x="110490" y="6107430"/>
                  </a:cubicBezTo>
                  <a:cubicBezTo>
                    <a:pt x="134620" y="6667500"/>
                    <a:pt x="254000" y="7228840"/>
                    <a:pt x="515620" y="7724140"/>
                  </a:cubicBezTo>
                  <a:cubicBezTo>
                    <a:pt x="1178560" y="8980170"/>
                    <a:pt x="2620010" y="9602470"/>
                    <a:pt x="3995420" y="9954260"/>
                  </a:cubicBezTo>
                  <a:cubicBezTo>
                    <a:pt x="5419090" y="10318750"/>
                    <a:pt x="6921500" y="10491470"/>
                    <a:pt x="8359140" y="10189210"/>
                  </a:cubicBezTo>
                  <a:cubicBezTo>
                    <a:pt x="9796780" y="9885680"/>
                    <a:pt x="11168380" y="9057640"/>
                    <a:pt x="11893550" y="7780020"/>
                  </a:cubicBezTo>
                  <a:cubicBezTo>
                    <a:pt x="13037820" y="5765800"/>
                    <a:pt x="12245340" y="2998470"/>
                    <a:pt x="10411460" y="1581150"/>
                  </a:cubicBezTo>
                  <a:cubicBezTo>
                    <a:pt x="8577580" y="163830"/>
                    <a:pt x="5976620" y="0"/>
                    <a:pt x="3798570" y="791210"/>
                  </a:cubicBezTo>
                </a:path>
              </a:pathLst>
            </a:cu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" name="TextBox 9">
            <a:extLst>
              <a:ext uri="{FF2B5EF4-FFF2-40B4-BE49-F238E27FC236}">
                <a16:creationId xmlns:a16="http://schemas.microsoft.com/office/drawing/2014/main" id="{46A8293F-A405-F92A-9102-1BB66B1C7AF4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>
            <a:off x="7071717" y="1508464"/>
            <a:ext cx="4434482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786472" y="4310702"/>
            <a:ext cx="1234373" cy="2485316"/>
            <a:chOff x="0" y="0"/>
            <a:chExt cx="9461500" cy="19050000"/>
          </a:xfrm>
        </p:grpSpPr>
        <p:sp>
          <p:nvSpPr>
            <p:cNvPr id="8" name="Freeform 8"/>
            <p:cNvSpPr/>
            <p:nvPr/>
          </p:nvSpPr>
          <p:spPr>
            <a:xfrm>
              <a:off x="400304" y="312801"/>
              <a:ext cx="8650859" cy="18424398"/>
            </a:xfrm>
            <a:custGeom>
              <a:avLst/>
              <a:gdLst/>
              <a:ahLst/>
              <a:cxnLst/>
              <a:rect l="l" t="t" r="r" b="b"/>
              <a:pathLst>
                <a:path w="8650859" h="18424398">
                  <a:moveTo>
                    <a:pt x="7532370" y="18424398"/>
                  </a:moveTo>
                  <a:lnTo>
                    <a:pt x="1118489" y="18424398"/>
                  </a:lnTo>
                  <a:cubicBezTo>
                    <a:pt x="500761" y="18424398"/>
                    <a:pt x="0" y="17923636"/>
                    <a:pt x="0" y="17305910"/>
                  </a:cubicBezTo>
                  <a:lnTo>
                    <a:pt x="0" y="1118489"/>
                  </a:lnTo>
                  <a:cubicBezTo>
                    <a:pt x="0" y="500761"/>
                    <a:pt x="500761" y="0"/>
                    <a:pt x="1118489" y="0"/>
                  </a:cubicBezTo>
                  <a:lnTo>
                    <a:pt x="7532370" y="0"/>
                  </a:lnTo>
                  <a:cubicBezTo>
                    <a:pt x="8150098" y="0"/>
                    <a:pt x="8650859" y="500761"/>
                    <a:pt x="8650859" y="1118489"/>
                  </a:cubicBezTo>
                  <a:lnTo>
                    <a:pt x="8650859" y="17305910"/>
                  </a:lnTo>
                  <a:cubicBezTo>
                    <a:pt x="8650732" y="17923636"/>
                    <a:pt x="8150098" y="18424398"/>
                    <a:pt x="7532370" y="18424398"/>
                  </a:cubicBezTo>
                  <a:close/>
                </a:path>
              </a:pathLst>
            </a:cu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9461500" cy="19050000"/>
            </a:xfrm>
            <a:custGeom>
              <a:avLst/>
              <a:gdLst/>
              <a:ahLst/>
              <a:cxnLst/>
              <a:rect l="l" t="t" r="r" b="b"/>
              <a:pathLst>
                <a:path w="9461500" h="19050000">
                  <a:moveTo>
                    <a:pt x="94615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9461500" y="0"/>
                  </a:lnTo>
                  <a:lnTo>
                    <a:pt x="9461500" y="1905000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8580042" y="8061887"/>
            <a:ext cx="1196413" cy="1196413"/>
          </a:xfrm>
          <a:custGeom>
            <a:avLst/>
            <a:gdLst/>
            <a:ahLst/>
            <a:cxnLst/>
            <a:rect l="l" t="t" r="r" b="b"/>
            <a:pathLst>
              <a:path w="1196413" h="1196413">
                <a:moveTo>
                  <a:pt x="0" y="0"/>
                </a:moveTo>
                <a:lnTo>
                  <a:pt x="1196413" y="0"/>
                </a:lnTo>
                <a:lnTo>
                  <a:pt x="1196413" y="1196413"/>
                </a:lnTo>
                <a:lnTo>
                  <a:pt x="0" y="1196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028450" y="4310702"/>
            <a:ext cx="1710941" cy="2420153"/>
          </a:xfrm>
          <a:custGeom>
            <a:avLst/>
            <a:gdLst/>
            <a:ahLst/>
            <a:cxnLst/>
            <a:rect l="l" t="t" r="r" b="b"/>
            <a:pathLst>
              <a:path w="1710941" h="2420153">
                <a:moveTo>
                  <a:pt x="0" y="0"/>
                </a:moveTo>
                <a:lnTo>
                  <a:pt x="1710941" y="0"/>
                </a:lnTo>
                <a:lnTo>
                  <a:pt x="1710941" y="2420154"/>
                </a:lnTo>
                <a:lnTo>
                  <a:pt x="0" y="24201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7599064" y="4310702"/>
            <a:ext cx="3014298" cy="2420153"/>
            <a:chOff x="0" y="0"/>
            <a:chExt cx="7467600" cy="59956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071716" y="867263"/>
            <a:ext cx="443448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TEMPS CONVIVIAL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85060" y="2237583"/>
            <a:ext cx="10172898" cy="1502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Votre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Apel est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joignable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:</a:t>
            </a:r>
          </a:p>
          <a:p>
            <a:pPr algn="ctr">
              <a:lnSpc>
                <a:spcPts val="2940"/>
              </a:lnSpc>
            </a:pPr>
            <a:endParaRPr lang="en-US" sz="2800" b="1" spc="42" dirty="0">
              <a:solidFill>
                <a:srgbClr val="1DB3A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par </a:t>
            </a:r>
            <a:r>
              <a:rPr lang="en-US" sz="2800" b="1" spc="42" dirty="0" err="1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téléphone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 06[</a:t>
            </a:r>
            <a:r>
              <a:rPr lang="en-US" sz="2800" b="1" spc="42" dirty="0">
                <a:solidFill>
                  <a:srgbClr val="1DB3AE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XX </a:t>
            </a:r>
            <a:r>
              <a:rPr lang="en-US" sz="2800" b="1" spc="42" dirty="0" err="1">
                <a:solidFill>
                  <a:srgbClr val="1DB3AE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XX</a:t>
            </a:r>
            <a:r>
              <a:rPr lang="en-US" sz="2800" b="1" spc="42" dirty="0">
                <a:solidFill>
                  <a:srgbClr val="1DB3AE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00" b="1" spc="42" dirty="0" err="1">
                <a:solidFill>
                  <a:srgbClr val="1DB3AE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XX</a:t>
            </a:r>
            <a:r>
              <a:rPr lang="en-US" sz="2800" b="1" spc="42" dirty="0">
                <a:solidFill>
                  <a:srgbClr val="1DB3AE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00" b="1" spc="42" dirty="0" err="1">
                <a:solidFill>
                  <a:srgbClr val="1DB3AE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XX</a:t>
            </a:r>
            <a:r>
              <a:rPr lang="en-US" sz="2800" b="1" spc="42" dirty="0">
                <a:solidFill>
                  <a:srgbClr val="1DB3AE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]</a:t>
            </a:r>
          </a:p>
          <a:p>
            <a:pPr algn="ctr">
              <a:lnSpc>
                <a:spcPts val="2940"/>
              </a:lnSpc>
            </a:pPr>
            <a:r>
              <a:rPr lang="en-US" sz="2800" b="1" spc="42" dirty="0">
                <a:solidFill>
                  <a:srgbClr val="1DB3AE"/>
                </a:solidFill>
                <a:latin typeface="Poppins Bold"/>
                <a:ea typeface="Poppins Bold"/>
                <a:cs typeface="Poppins Bold"/>
                <a:sym typeface="Poppins Bold"/>
              </a:rPr>
              <a:t>par mail ....@...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24221" y="7025640"/>
            <a:ext cx="4027371" cy="1118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Pour plus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d'informations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consultez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le site</a:t>
            </a:r>
          </a:p>
          <a:p>
            <a:pPr algn="ctr">
              <a:lnSpc>
                <a:spcPts val="2940"/>
              </a:lnSpc>
            </a:pP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Apel.fr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836408" y="7025640"/>
            <a:ext cx="4027371" cy="223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Et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cas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de question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d'éducation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d'orientation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, de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problème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à la maison,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contacter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la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ligne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d’écoute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l'Apel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:</a:t>
            </a:r>
          </a:p>
          <a:p>
            <a:pPr algn="ctr">
              <a:lnSpc>
                <a:spcPts val="2940"/>
              </a:lnSpc>
            </a:pP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01 46 90 09 60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98159" y="7025640"/>
            <a:ext cx="3760179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Abonnez</a:t>
            </a:r>
            <a:r>
              <a:rPr lang="en-US" sz="21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-vous à la newsletter de </a:t>
            </a:r>
            <a:r>
              <a:rPr lang="en-US" sz="2100" b="1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l’Apel</a:t>
            </a:r>
            <a:r>
              <a:rPr lang="en-US" sz="21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!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8CBC615E-11F2-A356-A917-D3F43DA5AAFD}"/>
              </a:ext>
            </a:extLst>
          </p:cNvPr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45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3E53C7FA0EF14E9D81E7AC0DEE94DF" ma:contentTypeVersion="13" ma:contentTypeDescription="Crée un document." ma:contentTypeScope="" ma:versionID="c585612f0d491452cb1c6f37342d60d9">
  <xsd:schema xmlns:xsd="http://www.w3.org/2001/XMLSchema" xmlns:xs="http://www.w3.org/2001/XMLSchema" xmlns:p="http://schemas.microsoft.com/office/2006/metadata/properties" xmlns:ns2="b6b6520b-487b-4aa1-9000-17f3778d48b2" xmlns:ns3="c1b2d5f3-48cd-4a88-81f4-681fcb45ef28" targetNamespace="http://schemas.microsoft.com/office/2006/metadata/properties" ma:root="true" ma:fieldsID="db8e2025578e1179b2aae117af08a67f" ns2:_="" ns3:_="">
    <xsd:import namespace="b6b6520b-487b-4aa1-9000-17f3778d48b2"/>
    <xsd:import namespace="c1b2d5f3-48cd-4a88-81f4-681fcb45ef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520b-487b-4aa1-9000-17f3778d48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2d5f3-48cd-4a88-81f4-681fcb45ef2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9727AC-DEE1-4F39-818E-39BDF2321A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520b-487b-4aa1-9000-17f3778d48b2"/>
    <ds:schemaRef ds:uri="c1b2d5f3-48cd-4a88-81f4-681fcb45ef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EA1B41-F273-443A-811F-615F7C237C6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389B9C0-3E8B-4007-AAA4-2AAF46C1D8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2014</Words>
  <Application>Microsoft Office PowerPoint</Application>
  <PresentationFormat>Personnalisé</PresentationFormat>
  <Paragraphs>392</Paragraphs>
  <Slides>45</Slides>
  <Notes>22</Notes>
  <HiddenSlides>0</HiddenSlides>
  <MMClips>1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63" baseType="lpstr">
      <vt:lpstr>Poppins Bold</vt:lpstr>
      <vt:lpstr>Times New Roman</vt:lpstr>
      <vt:lpstr>Arial Narrow</vt:lpstr>
      <vt:lpstr>Arial</vt:lpstr>
      <vt:lpstr>Wingdings</vt:lpstr>
      <vt:lpstr>Arimo</vt:lpstr>
      <vt:lpstr>Helvetica 75 Bold</vt:lpstr>
      <vt:lpstr>League Spartan</vt:lpstr>
      <vt:lpstr>Calibri</vt:lpstr>
      <vt:lpstr>Tahoma</vt:lpstr>
      <vt:lpstr>Poppins</vt:lpstr>
      <vt:lpstr>Times</vt:lpstr>
      <vt:lpstr>Sanchez</vt:lpstr>
      <vt:lpstr>Poppins Bold </vt:lpstr>
      <vt:lpstr>Aptos</vt:lpstr>
      <vt:lpstr>Poppins Bold Italics</vt:lpstr>
      <vt:lpstr>Poppins Italics</vt:lpstr>
      <vt:lpstr>Office Theme</vt:lpstr>
      <vt:lpstr>Présentation PowerPoint</vt:lpstr>
      <vt:lpstr>Présentation PowerPoint</vt:lpstr>
      <vt:lpstr>Mots d’accueil</vt:lpstr>
      <vt:lpstr>Présentation PowerPoint</vt:lpstr>
      <vt:lpstr>Présentation PowerPoint</vt:lpstr>
      <vt:lpstr>Le mouvement des APEL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 ETABLISSEMENT</dc:title>
  <cp:lastModifiedBy>Sandrine Moal</cp:lastModifiedBy>
  <cp:revision>86</cp:revision>
  <dcterms:created xsi:type="dcterms:W3CDTF">2006-08-16T00:00:00Z</dcterms:created>
  <dcterms:modified xsi:type="dcterms:W3CDTF">2026-09-17T20:09:44Z</dcterms:modified>
  <dc:identifier>DAGLSKZchek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0x0101002B3E53C7FA0EF14E9D81E7AC0DEE94DF</vt:lpwstr>
  </property>
</Properties>
</file>